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307" r:id="rId2"/>
    <p:sldId id="262" r:id="rId3"/>
    <p:sldId id="293" r:id="rId4"/>
    <p:sldId id="291" r:id="rId5"/>
    <p:sldId id="256" r:id="rId6"/>
    <p:sldId id="297" r:id="rId7"/>
    <p:sldId id="259" r:id="rId8"/>
    <p:sldId id="257" r:id="rId9"/>
    <p:sldId id="263" r:id="rId10"/>
    <p:sldId id="258" r:id="rId11"/>
    <p:sldId id="260" r:id="rId12"/>
    <p:sldId id="298" r:id="rId13"/>
    <p:sldId id="270" r:id="rId14"/>
    <p:sldId id="265" r:id="rId15"/>
    <p:sldId id="271" r:id="rId16"/>
    <p:sldId id="309" r:id="rId17"/>
    <p:sldId id="272" r:id="rId18"/>
    <p:sldId id="310" r:id="rId19"/>
    <p:sldId id="311" r:id="rId20"/>
    <p:sldId id="300" r:id="rId21"/>
    <p:sldId id="274" r:id="rId22"/>
    <p:sldId id="301" r:id="rId23"/>
    <p:sldId id="302" r:id="rId24"/>
    <p:sldId id="303" r:id="rId25"/>
    <p:sldId id="281" r:id="rId26"/>
    <p:sldId id="304" r:id="rId27"/>
    <p:sldId id="305" r:id="rId28"/>
    <p:sldId id="306" r:id="rId29"/>
    <p:sldId id="294" r:id="rId30"/>
    <p:sldId id="30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38A4B"/>
    <a:srgbClr val="5E5E5E"/>
    <a:srgbClr val="FCF3A7"/>
    <a:srgbClr val="3333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1284" y="846"/>
      </p:cViewPr>
      <p:guideLst>
        <p:guide orient="horz" pos="1616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344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F0301-D30C-4128-B2D9-96110EBA1D56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DFB8F-FCF6-4702-A0C3-EAAA0733AB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633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61DF6-349B-4752-AA05-C9261BCF3D99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7B26E-2ABC-4E14-9B8C-628D76E9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20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923A0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6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6567" y="2332073"/>
            <a:ext cx="8011633" cy="1177889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rgbClr val="923A09"/>
                </a:solidFill>
              </a:defRPr>
            </a:lvl1pPr>
          </a:lstStyle>
          <a:p>
            <a:r>
              <a:rPr lang="en-US" dirty="0" smtClean="0"/>
              <a:t>Click to edit divider heading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6567" y="3559116"/>
            <a:ext cx="8011633" cy="424732"/>
          </a:xfrm>
          <a:solidFill>
            <a:srgbClr val="FCF3A7"/>
          </a:solidFill>
        </p:spPr>
        <p:txBody>
          <a:bodyPr wrap="square">
            <a:sp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divider subtitle style</a:t>
            </a:r>
            <a:endParaRPr lang="en-US" dirty="0"/>
          </a:p>
        </p:txBody>
      </p:sp>
      <p:pic>
        <p:nvPicPr>
          <p:cNvPr id="6" name="Picture 2" descr="http://aphlis.net/aphlis-plus/images/aphlis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1452" y="205746"/>
            <a:ext cx="562282" cy="55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296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61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88358"/>
          </a:xfrm>
          <a:prstGeom prst="rect">
            <a:avLst/>
          </a:prstGeom>
          <a:solidFill>
            <a:srgbClr val="FCF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87" y="205746"/>
            <a:ext cx="7886700" cy="67686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487" y="1400738"/>
            <a:ext cx="8621420" cy="4776225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 descr="http://aphlis.net/aphlis-plus/images/aphlis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1452" y="205746"/>
            <a:ext cx="562282" cy="55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00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088358"/>
          </a:xfrm>
          <a:prstGeom prst="rect">
            <a:avLst/>
          </a:prstGeom>
          <a:solidFill>
            <a:srgbClr val="FCF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181" y="1292799"/>
            <a:ext cx="4259669" cy="4809007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301008"/>
            <a:ext cx="4269725" cy="4800798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2" descr="http://aphlis.net/aphlis-plus/images/aphlis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1452" y="205746"/>
            <a:ext cx="562282" cy="55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781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181" y="212650"/>
            <a:ext cx="7988596" cy="659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181" y="1194216"/>
            <a:ext cx="8647814" cy="4982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7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6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7A4F0B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rgbClr val="5E5E5E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5E5E5E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5E5E5E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rgbClr val="5E5E5E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rgbClr val="5E5E5E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8000" b="1" i="1" dirty="0" smtClean="0"/>
              <a:t>A</a:t>
            </a:r>
            <a:r>
              <a:rPr lang="en-GB" sz="8000" b="1" dirty="0" smtClean="0"/>
              <a:t>PHLIS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4900" dirty="0"/>
          </a:p>
        </p:txBody>
      </p:sp>
      <p:pic>
        <p:nvPicPr>
          <p:cNvPr id="9" name="Picture 2" descr="http://aphlis.net/aphlis-plus/images/aphli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91" y="1254477"/>
            <a:ext cx="1533452" cy="152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00101" y="2915928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solidFill>
                  <a:srgbClr val="923A09"/>
                </a:solidFill>
                <a:ea typeface="+mj-ea"/>
                <a:cs typeface="Arial" panose="020B0604020202020204" pitchFamily="34" charset="0"/>
              </a:rPr>
              <a:t>Postharvest loss estimates </a:t>
            </a:r>
            <a:r>
              <a:rPr lang="en-GB" sz="5400" dirty="0">
                <a:solidFill>
                  <a:srgbClr val="923A09"/>
                </a:solidFill>
                <a:ea typeface="+mj-ea"/>
                <a:cs typeface="Arial" panose="020B0604020202020204" pitchFamily="34" charset="0"/>
              </a:rPr>
              <a:t>for cereals </a:t>
            </a:r>
            <a:r>
              <a:rPr lang="en-GB" sz="5400" dirty="0" smtClean="0">
                <a:solidFill>
                  <a:srgbClr val="923A09"/>
                </a:solidFill>
                <a:ea typeface="+mj-ea"/>
                <a:cs typeface="Arial" panose="020B0604020202020204" pitchFamily="34" charset="0"/>
              </a:rPr>
              <a:t>and other crops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16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86609" y="6360295"/>
            <a:ext cx="7639399" cy="40011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E38A4B"/>
                </a:solidFill>
              </a:rPr>
              <a:t>www.aphlis.net |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Postharvest loss estimates for cereals and other crops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423" cy="64008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284622" y="5173579"/>
            <a:ext cx="3669631" cy="1579025"/>
            <a:chOff x="3284622" y="5173579"/>
            <a:chExt cx="3669631" cy="1579025"/>
          </a:xfrm>
        </p:grpSpPr>
        <p:cxnSp>
          <p:nvCxnSpPr>
            <p:cNvPr id="12" name="Curved Connector 11"/>
            <p:cNvCxnSpPr>
              <a:stCxn id="6" idx="1"/>
            </p:cNvCxnSpPr>
            <p:nvPr/>
          </p:nvCxnSpPr>
          <p:spPr>
            <a:xfrm rot="10800000">
              <a:off x="3284622" y="5173579"/>
              <a:ext cx="799212" cy="1030144"/>
            </a:xfrm>
            <a:prstGeom prst="curvedConnector2">
              <a:avLst/>
            </a:prstGeom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/>
          </p:nvSpPr>
          <p:spPr>
            <a:xfrm>
              <a:off x="4083834" y="5654841"/>
              <a:ext cx="2870419" cy="1097763"/>
            </a:xfrm>
            <a:prstGeom prst="roundRect">
              <a:avLst/>
            </a:prstGeom>
            <a:solidFill>
              <a:srgbClr val="FCF3A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Country names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01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6609" y="6360295"/>
            <a:ext cx="7639399" cy="40011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E38A4B"/>
                </a:solidFill>
              </a:rPr>
              <a:t>www.aphlis.net |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Postharvest loss estimates for cereals and other crops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3666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538663" y="110090"/>
            <a:ext cx="4860757" cy="2140296"/>
            <a:chOff x="-2093495" y="1559895"/>
            <a:chExt cx="4860757" cy="2140296"/>
          </a:xfrm>
          <a:solidFill>
            <a:srgbClr val="FCF3A7"/>
          </a:solidFill>
        </p:grpSpPr>
        <p:cxnSp>
          <p:nvCxnSpPr>
            <p:cNvPr id="7" name="Curved Connector 6"/>
            <p:cNvCxnSpPr>
              <a:stCxn id="8" idx="1"/>
            </p:cNvCxnSpPr>
            <p:nvPr/>
          </p:nvCxnSpPr>
          <p:spPr>
            <a:xfrm rot="10800000" flipV="1">
              <a:off x="-2093495" y="2232761"/>
              <a:ext cx="1015208" cy="1467430"/>
            </a:xfrm>
            <a:prstGeom prst="curvedConnector2">
              <a:avLst/>
            </a:prstGeom>
            <a:grpFill/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-1078287" y="1559895"/>
              <a:ext cx="3845549" cy="1345731"/>
            </a:xfrm>
            <a:prstGeom prst="roundRect">
              <a:avLst/>
            </a:prstGeom>
            <a:grpFill/>
            <a:ln>
              <a:solidFill>
                <a:srgbClr val="FCF3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LGB reports, by year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53872" y="3886199"/>
            <a:ext cx="4182433" cy="2162256"/>
            <a:chOff x="2771820" y="5654841"/>
            <a:chExt cx="4182433" cy="2162256"/>
          </a:xfrm>
        </p:grpSpPr>
        <p:cxnSp>
          <p:nvCxnSpPr>
            <p:cNvPr id="11" name="Curved Connector 10"/>
            <p:cNvCxnSpPr>
              <a:stCxn id="12" idx="1"/>
            </p:cNvCxnSpPr>
            <p:nvPr/>
          </p:nvCxnSpPr>
          <p:spPr>
            <a:xfrm rot="10800000" flipV="1">
              <a:off x="2771820" y="6203722"/>
              <a:ext cx="1312015" cy="1613375"/>
            </a:xfrm>
            <a:prstGeom prst="curvedConnector2">
              <a:avLst/>
            </a:prstGeom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4083834" y="5654841"/>
              <a:ext cx="2870419" cy="1097763"/>
            </a:xfrm>
            <a:prstGeom prst="roundRect">
              <a:avLst/>
            </a:prstGeom>
            <a:solidFill>
              <a:srgbClr val="FCF3A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Export map as PDF to print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7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spc="5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Losses presented in tables</a:t>
            </a:r>
            <a:endParaRPr lang="en-GB" sz="6600" b="1" spc="50" dirty="0" smtClean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45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143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40957" y="414220"/>
            <a:ext cx="5191093" cy="2826499"/>
            <a:chOff x="419725" y="599607"/>
            <a:chExt cx="5191093" cy="2826499"/>
          </a:xfrm>
        </p:grpSpPr>
        <p:sp>
          <p:nvSpPr>
            <p:cNvPr id="4" name="Rounded Rectangle 3"/>
            <p:cNvSpPr/>
            <p:nvPr/>
          </p:nvSpPr>
          <p:spPr>
            <a:xfrm>
              <a:off x="419725" y="599607"/>
              <a:ext cx="4002373" cy="1843790"/>
            </a:xfrm>
            <a:prstGeom prst="roundRect">
              <a:avLst/>
            </a:prstGeom>
            <a:solidFill>
              <a:srgbClr val="FCF3A7"/>
            </a:solidFill>
            <a:ln>
              <a:solidFill>
                <a:srgbClr val="FCF3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Years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5" name="Curved Connector 4"/>
            <p:cNvCxnSpPr>
              <a:stCxn id="4" idx="3"/>
            </p:cNvCxnSpPr>
            <p:nvPr/>
          </p:nvCxnSpPr>
          <p:spPr>
            <a:xfrm>
              <a:off x="4422098" y="1521502"/>
              <a:ext cx="1188720" cy="1904604"/>
            </a:xfrm>
            <a:prstGeom prst="curvedConnector2">
              <a:avLst/>
            </a:prstGeom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786609" y="6360295"/>
            <a:ext cx="7639399" cy="40011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E38A4B"/>
                </a:solidFill>
              </a:rPr>
              <a:t>www.aphlis.net |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Postharvest loss estimates for cereals and other crops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78507" y="2431598"/>
            <a:ext cx="4985139" cy="2412763"/>
            <a:chOff x="-538977" y="358975"/>
            <a:chExt cx="4985139" cy="2412763"/>
          </a:xfrm>
        </p:grpSpPr>
        <p:sp>
          <p:nvSpPr>
            <p:cNvPr id="11" name="Rounded Rectangle 10"/>
            <p:cNvSpPr/>
            <p:nvPr/>
          </p:nvSpPr>
          <p:spPr>
            <a:xfrm>
              <a:off x="443789" y="358975"/>
              <a:ext cx="4002373" cy="1843790"/>
            </a:xfrm>
            <a:prstGeom prst="roundRect">
              <a:avLst/>
            </a:prstGeom>
            <a:solidFill>
              <a:srgbClr val="FCF3A7"/>
            </a:solidFill>
            <a:ln>
              <a:solidFill>
                <a:srgbClr val="FCF3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Select a crop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2" name="Curved Connector 11"/>
            <p:cNvCxnSpPr>
              <a:stCxn id="11" idx="1"/>
            </p:cNvCxnSpPr>
            <p:nvPr/>
          </p:nvCxnSpPr>
          <p:spPr>
            <a:xfrm rot="10800000" flipV="1">
              <a:off x="-538977" y="1280869"/>
              <a:ext cx="982767" cy="1490869"/>
            </a:xfrm>
            <a:prstGeom prst="curvedConnector2">
              <a:avLst/>
            </a:prstGeom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56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0">
        <p:fade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053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22271" t="53551" r="4085" b="14997"/>
          <a:stretch/>
        </p:blipFill>
        <p:spPr>
          <a:xfrm>
            <a:off x="1960651" y="3019920"/>
            <a:ext cx="7099128" cy="237595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712274" y="1606832"/>
            <a:ext cx="4036635" cy="2159052"/>
            <a:chOff x="4712274" y="1606832"/>
            <a:chExt cx="4036635" cy="2159052"/>
          </a:xfrm>
        </p:grpSpPr>
        <p:cxnSp>
          <p:nvCxnSpPr>
            <p:cNvPr id="5" name="Curved Connector 4"/>
            <p:cNvCxnSpPr>
              <a:stCxn id="4" idx="1"/>
            </p:cNvCxnSpPr>
            <p:nvPr/>
          </p:nvCxnSpPr>
          <p:spPr>
            <a:xfrm rot="10800000" flipV="1">
              <a:off x="4712274" y="2195954"/>
              <a:ext cx="1433829" cy="1569930"/>
            </a:xfrm>
            <a:prstGeom prst="curvedConnector2">
              <a:avLst/>
            </a:prstGeom>
            <a:solidFill>
              <a:srgbClr val="FCF3A7"/>
            </a:solidFill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ounded Rectangle 3"/>
            <p:cNvSpPr/>
            <p:nvPr/>
          </p:nvSpPr>
          <p:spPr>
            <a:xfrm>
              <a:off x="6146102" y="1606832"/>
              <a:ext cx="2602807" cy="1178243"/>
            </a:xfrm>
            <a:prstGeom prst="roundRect">
              <a:avLst/>
            </a:prstGeom>
            <a:solidFill>
              <a:srgbClr val="FCF3A7"/>
            </a:solidFill>
            <a:ln>
              <a:solidFill>
                <a:srgbClr val="FCF3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Hover on figure to show map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02032" y="2976292"/>
            <a:ext cx="5145657" cy="2369371"/>
            <a:chOff x="3102032" y="2976292"/>
            <a:chExt cx="5145657" cy="2369371"/>
          </a:xfrm>
        </p:grpSpPr>
        <p:cxnSp>
          <p:nvCxnSpPr>
            <p:cNvPr id="6" name="Curved Connector 5"/>
            <p:cNvCxnSpPr>
              <a:stCxn id="14" idx="1"/>
            </p:cNvCxnSpPr>
            <p:nvPr/>
          </p:nvCxnSpPr>
          <p:spPr>
            <a:xfrm rot="10800000" flipV="1">
              <a:off x="3102032" y="3898187"/>
              <a:ext cx="1143285" cy="1447476"/>
            </a:xfrm>
            <a:prstGeom prst="curvedConnector2">
              <a:avLst/>
            </a:prstGeom>
            <a:solidFill>
              <a:srgbClr val="FCF3A7"/>
            </a:solidFill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4245316" y="2976292"/>
              <a:ext cx="4002373" cy="1843790"/>
            </a:xfrm>
            <a:prstGeom prst="roundRect">
              <a:avLst/>
            </a:prstGeom>
            <a:solidFill>
              <a:srgbClr val="FCF3A7"/>
            </a:solidFill>
            <a:ln>
              <a:solidFill>
                <a:srgbClr val="FCF3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Select country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86609" y="6360295"/>
            <a:ext cx="7639399" cy="40011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E38A4B"/>
                </a:solidFill>
              </a:rPr>
              <a:t>www.aphlis.net |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Postharvest loss estimates for cereals and other crops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1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594826" y="966814"/>
            <a:ext cx="5826829" cy="2967393"/>
            <a:chOff x="2292626" y="146868"/>
            <a:chExt cx="5826829" cy="2967393"/>
          </a:xfrm>
        </p:grpSpPr>
        <p:cxnSp>
          <p:nvCxnSpPr>
            <p:cNvPr id="5" name="Curved Connector 4"/>
            <p:cNvCxnSpPr>
              <a:stCxn id="4" idx="1"/>
            </p:cNvCxnSpPr>
            <p:nvPr/>
          </p:nvCxnSpPr>
          <p:spPr>
            <a:xfrm rot="10800000" flipV="1">
              <a:off x="2292626" y="1068763"/>
              <a:ext cx="1824456" cy="2045498"/>
            </a:xfrm>
            <a:prstGeom prst="curvedConnector2">
              <a:avLst/>
            </a:prstGeom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ounded Rectangle 3"/>
            <p:cNvSpPr/>
            <p:nvPr/>
          </p:nvSpPr>
          <p:spPr>
            <a:xfrm>
              <a:off x="4117082" y="146868"/>
              <a:ext cx="4002373" cy="1843790"/>
            </a:xfrm>
            <a:prstGeom prst="roundRect">
              <a:avLst/>
            </a:prstGeom>
            <a:solidFill>
              <a:srgbClr val="FCF3A7"/>
            </a:solidFill>
            <a:ln>
              <a:solidFill>
                <a:srgbClr val="FCF3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Provinces within selected country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96937" y="1882655"/>
            <a:ext cx="5212873" cy="2973447"/>
            <a:chOff x="2906582" y="146868"/>
            <a:chExt cx="5212873" cy="2973447"/>
          </a:xfrm>
        </p:grpSpPr>
        <p:cxnSp>
          <p:nvCxnSpPr>
            <p:cNvPr id="13" name="Curved Connector 12"/>
            <p:cNvCxnSpPr>
              <a:stCxn id="14" idx="1"/>
            </p:cNvCxnSpPr>
            <p:nvPr/>
          </p:nvCxnSpPr>
          <p:spPr>
            <a:xfrm rot="10800000" flipV="1">
              <a:off x="2906582" y="1068762"/>
              <a:ext cx="1210500" cy="2051553"/>
            </a:xfrm>
            <a:prstGeom prst="curvedConnector2">
              <a:avLst/>
            </a:prstGeom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4117082" y="146868"/>
              <a:ext cx="4002373" cy="1843790"/>
            </a:xfrm>
            <a:prstGeom prst="roundRect">
              <a:avLst/>
            </a:prstGeom>
            <a:solidFill>
              <a:srgbClr val="FCF3A7"/>
            </a:solidFill>
            <a:ln>
              <a:solidFill>
                <a:srgbClr val="FCF3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Select a % loss figure to see the underlying details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86609" y="6360295"/>
            <a:ext cx="7639399" cy="40011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E38A4B"/>
                </a:solidFill>
              </a:rPr>
              <a:t>www.aphlis.net |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Postharvest loss estimates for cereals and other crops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2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4000">
        <p14:warp dir="in"/>
      </p:transition>
    </mc:Choice>
    <mc:Fallback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6609" y="6360295"/>
            <a:ext cx="7639399" cy="40011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E38A4B"/>
                </a:solidFill>
              </a:rPr>
              <a:t>www.aphlis.net |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Postharvest loss estimates for cereals and other crops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12033"/>
            <a:ext cx="9182100" cy="3657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765884" y="124808"/>
            <a:ext cx="4975099" cy="2161191"/>
            <a:chOff x="3272590" y="2976292"/>
            <a:chExt cx="4975099" cy="2161191"/>
          </a:xfrm>
        </p:grpSpPr>
        <p:cxnSp>
          <p:nvCxnSpPr>
            <p:cNvPr id="8" name="Curved Connector 7"/>
            <p:cNvCxnSpPr>
              <a:stCxn id="9" idx="1"/>
            </p:cNvCxnSpPr>
            <p:nvPr/>
          </p:nvCxnSpPr>
          <p:spPr>
            <a:xfrm rot="10800000" flipV="1">
              <a:off x="3272590" y="3898186"/>
              <a:ext cx="972726" cy="1239297"/>
            </a:xfrm>
            <a:prstGeom prst="curvedConnector2">
              <a:avLst/>
            </a:prstGeom>
            <a:solidFill>
              <a:srgbClr val="FCF3A7"/>
            </a:solidFill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4245316" y="2976292"/>
              <a:ext cx="4002373" cy="1843790"/>
            </a:xfrm>
            <a:prstGeom prst="roundRect">
              <a:avLst/>
            </a:prstGeom>
            <a:solidFill>
              <a:srgbClr val="FCF3A7"/>
            </a:solidFill>
            <a:ln>
              <a:solidFill>
                <a:srgbClr val="FCF3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Losses expressed in tonnes, by province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32568"/>
          <a:stretch/>
        </p:blipFill>
        <p:spPr>
          <a:xfrm>
            <a:off x="-19050" y="3652336"/>
            <a:ext cx="9182100" cy="30251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26042" y="3012388"/>
            <a:ext cx="4975099" cy="2161191"/>
            <a:chOff x="3272590" y="2976292"/>
            <a:chExt cx="4975099" cy="2161191"/>
          </a:xfrm>
        </p:grpSpPr>
        <p:cxnSp>
          <p:nvCxnSpPr>
            <p:cNvPr id="12" name="Curved Connector 11"/>
            <p:cNvCxnSpPr>
              <a:stCxn id="13" idx="1"/>
            </p:cNvCxnSpPr>
            <p:nvPr/>
          </p:nvCxnSpPr>
          <p:spPr>
            <a:xfrm rot="10800000" flipV="1">
              <a:off x="3272590" y="3898186"/>
              <a:ext cx="972726" cy="1239297"/>
            </a:xfrm>
            <a:prstGeom prst="curvedConnector2">
              <a:avLst/>
            </a:prstGeom>
            <a:solidFill>
              <a:srgbClr val="FCF3A7"/>
            </a:solidFill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4245316" y="2976292"/>
              <a:ext cx="4002373" cy="1843790"/>
            </a:xfrm>
            <a:prstGeom prst="roundRect">
              <a:avLst/>
            </a:prstGeom>
            <a:solidFill>
              <a:srgbClr val="FCF3A7"/>
            </a:solidFill>
            <a:ln>
              <a:solidFill>
                <a:srgbClr val="FCF3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Provincial production and losses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45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0"/>
            <a:ext cx="9115661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26042" y="1130968"/>
            <a:ext cx="4806657" cy="2076883"/>
            <a:chOff x="3441032" y="2743199"/>
            <a:chExt cx="4806657" cy="2076883"/>
          </a:xfrm>
        </p:grpSpPr>
        <p:cxnSp>
          <p:nvCxnSpPr>
            <p:cNvPr id="7" name="Curved Connector 6"/>
            <p:cNvCxnSpPr>
              <a:stCxn id="8" idx="1"/>
            </p:cNvCxnSpPr>
            <p:nvPr/>
          </p:nvCxnSpPr>
          <p:spPr>
            <a:xfrm rot="10800000">
              <a:off x="3441032" y="2743199"/>
              <a:ext cx="804284" cy="1154988"/>
            </a:xfrm>
            <a:prstGeom prst="curvedConnector2">
              <a:avLst/>
            </a:prstGeom>
            <a:solidFill>
              <a:srgbClr val="FCF3A7"/>
            </a:solidFill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4245316" y="2976292"/>
              <a:ext cx="4002373" cy="1843790"/>
            </a:xfrm>
            <a:prstGeom prst="roundRect">
              <a:avLst/>
            </a:prstGeom>
            <a:solidFill>
              <a:srgbClr val="FCF3A7"/>
            </a:solidFill>
            <a:ln>
              <a:solidFill>
                <a:srgbClr val="FCF3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Figures for small scale farms and </a:t>
              </a:r>
              <a:b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industrial farms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42412" y="2739441"/>
            <a:ext cx="6190287" cy="3665073"/>
            <a:chOff x="2033339" y="2185987"/>
            <a:chExt cx="6190287" cy="3665073"/>
          </a:xfrm>
        </p:grpSpPr>
        <p:cxnSp>
          <p:nvCxnSpPr>
            <p:cNvPr id="11" name="Curved Connector 10"/>
            <p:cNvCxnSpPr>
              <a:stCxn id="12" idx="1"/>
            </p:cNvCxnSpPr>
            <p:nvPr/>
          </p:nvCxnSpPr>
          <p:spPr>
            <a:xfrm rot="10800000">
              <a:off x="2033339" y="2185987"/>
              <a:ext cx="2187915" cy="2743179"/>
            </a:xfrm>
            <a:prstGeom prst="curvedConnector2">
              <a:avLst/>
            </a:prstGeom>
            <a:solidFill>
              <a:srgbClr val="FCF3A7"/>
            </a:solidFill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4221253" y="4007270"/>
              <a:ext cx="4002373" cy="1843790"/>
            </a:xfrm>
            <a:prstGeom prst="roundRect">
              <a:avLst/>
            </a:prstGeom>
            <a:solidFill>
              <a:srgbClr val="FCF3A7"/>
            </a:solidFill>
            <a:ln>
              <a:solidFill>
                <a:srgbClr val="FCF3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Country-specific factors used to adjust the PH profile of the agro-ecological zone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741326"/>
      </p:ext>
    </p:extLst>
  </p:cSld>
  <p:clrMapOvr>
    <a:masterClrMapping/>
  </p:clrMapOvr>
  <p:transition spd="slow" advClick="0" advTm="1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1130968"/>
            <a:ext cx="9201150" cy="41433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928228" y="4077591"/>
            <a:ext cx="4806657" cy="2241251"/>
            <a:chOff x="3603376" y="4656577"/>
            <a:chExt cx="4806657" cy="2241251"/>
          </a:xfrm>
        </p:grpSpPr>
        <p:cxnSp>
          <p:nvCxnSpPr>
            <p:cNvPr id="7" name="Curved Connector 6"/>
            <p:cNvCxnSpPr>
              <a:stCxn id="8" idx="1"/>
            </p:cNvCxnSpPr>
            <p:nvPr/>
          </p:nvCxnSpPr>
          <p:spPr>
            <a:xfrm rot="10800000">
              <a:off x="3603376" y="4820945"/>
              <a:ext cx="804284" cy="1154988"/>
            </a:xfrm>
            <a:prstGeom prst="curvedConnector2">
              <a:avLst/>
            </a:prstGeom>
            <a:solidFill>
              <a:srgbClr val="FCF3A7"/>
            </a:solidFill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>
              <a:stCxn id="8" idx="1"/>
            </p:cNvCxnSpPr>
            <p:nvPr/>
          </p:nvCxnSpPr>
          <p:spPr>
            <a:xfrm rot="10800000" flipH="1">
              <a:off x="4407660" y="4656577"/>
              <a:ext cx="625402" cy="1319356"/>
            </a:xfrm>
            <a:prstGeom prst="curvedConnector4">
              <a:avLst>
                <a:gd name="adj1" fmla="val -36552"/>
                <a:gd name="adj2" fmla="val 84937"/>
              </a:avLst>
            </a:prstGeom>
            <a:solidFill>
              <a:srgbClr val="FCF3A7"/>
            </a:solidFill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4407660" y="5054038"/>
              <a:ext cx="4002373" cy="1843790"/>
            </a:xfrm>
            <a:prstGeom prst="roundRect">
              <a:avLst/>
            </a:prstGeom>
            <a:solidFill>
              <a:srgbClr val="FCF3A7"/>
            </a:solidFill>
            <a:ln>
              <a:solidFill>
                <a:srgbClr val="FCF3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Grain remaining and loss increment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13811" y="3729789"/>
            <a:ext cx="5372141" cy="2589053"/>
            <a:chOff x="1804738" y="3176335"/>
            <a:chExt cx="5372141" cy="2589053"/>
          </a:xfrm>
        </p:grpSpPr>
        <p:cxnSp>
          <p:nvCxnSpPr>
            <p:cNvPr id="11" name="Curved Connector 10"/>
            <p:cNvCxnSpPr>
              <a:stCxn id="12" idx="1"/>
            </p:cNvCxnSpPr>
            <p:nvPr/>
          </p:nvCxnSpPr>
          <p:spPr>
            <a:xfrm rot="10800000">
              <a:off x="1804738" y="3176335"/>
              <a:ext cx="1369768" cy="1667158"/>
            </a:xfrm>
            <a:prstGeom prst="curvedConnector2">
              <a:avLst/>
            </a:prstGeom>
            <a:solidFill>
              <a:srgbClr val="FCF3A7"/>
            </a:solidFill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3174506" y="3921598"/>
              <a:ext cx="4002373" cy="1843790"/>
            </a:xfrm>
            <a:prstGeom prst="roundRect">
              <a:avLst/>
            </a:prstGeom>
            <a:solidFill>
              <a:srgbClr val="FCF3A7"/>
            </a:solidFill>
            <a:ln>
              <a:solidFill>
                <a:srgbClr val="FCF3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PHL </a:t>
              </a:r>
              <a:r>
                <a:rPr lang="en-GB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profile </a:t>
              </a:r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adjusted from </a:t>
              </a:r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agro-ecological zone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42212" y="0"/>
            <a:ext cx="5179635" cy="2151957"/>
            <a:chOff x="878307" y="3850104"/>
            <a:chExt cx="5179635" cy="2151957"/>
          </a:xfrm>
        </p:grpSpPr>
        <p:cxnSp>
          <p:nvCxnSpPr>
            <p:cNvPr id="15" name="Curved Connector 14"/>
            <p:cNvCxnSpPr>
              <a:stCxn id="16" idx="1"/>
            </p:cNvCxnSpPr>
            <p:nvPr/>
          </p:nvCxnSpPr>
          <p:spPr>
            <a:xfrm rot="10800000" flipV="1">
              <a:off x="878307" y="4771998"/>
              <a:ext cx="1177263" cy="1230063"/>
            </a:xfrm>
            <a:prstGeom prst="curvedConnector2">
              <a:avLst/>
            </a:prstGeom>
            <a:solidFill>
              <a:srgbClr val="FCF3A7"/>
            </a:solidFill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2055569" y="3850104"/>
              <a:ext cx="4002373" cy="1843790"/>
            </a:xfrm>
            <a:prstGeom prst="roundRect">
              <a:avLst/>
            </a:prstGeom>
            <a:solidFill>
              <a:srgbClr val="FCF3A7"/>
            </a:solidFill>
            <a:ln>
              <a:solidFill>
                <a:srgbClr val="FCF3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Links of the value chain from harvest to market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86609" y="6360295"/>
            <a:ext cx="7639399" cy="40011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E38A4B"/>
                </a:solidFill>
              </a:rPr>
              <a:t>www.aphlis.net |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Postharvest loss estimates for cereals and other crops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30598"/>
      </p:ext>
    </p:extLst>
  </p:cSld>
  <p:clrMapOvr>
    <a:masterClrMapping/>
  </p:clrMapOvr>
  <p:transition spd="slow" advClick="0" advTm="1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0"/>
            <a:ext cx="7688179" cy="68704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6465" t="36104" r="17481" b="12819"/>
          <a:stretch/>
        </p:blipFill>
        <p:spPr>
          <a:xfrm>
            <a:off x="-397099" y="1911351"/>
            <a:ext cx="6593363" cy="413860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50849" y="4491725"/>
            <a:ext cx="5265730" cy="2260914"/>
            <a:chOff x="4407660" y="4636914"/>
            <a:chExt cx="5265730" cy="2260914"/>
          </a:xfrm>
        </p:grpSpPr>
        <p:cxnSp>
          <p:nvCxnSpPr>
            <p:cNvPr id="13" name="Curved Connector 12"/>
            <p:cNvCxnSpPr>
              <a:stCxn id="8" idx="3"/>
            </p:cNvCxnSpPr>
            <p:nvPr/>
          </p:nvCxnSpPr>
          <p:spPr>
            <a:xfrm flipV="1">
              <a:off x="8410033" y="4636914"/>
              <a:ext cx="1263357" cy="1339019"/>
            </a:xfrm>
            <a:prstGeom prst="curvedConnector2">
              <a:avLst/>
            </a:prstGeom>
            <a:solidFill>
              <a:srgbClr val="FCF3A7"/>
            </a:solidFill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4407660" y="5054038"/>
              <a:ext cx="4002373" cy="1843790"/>
            </a:xfrm>
            <a:prstGeom prst="roundRect">
              <a:avLst/>
            </a:prstGeom>
            <a:solidFill>
              <a:srgbClr val="FCF3A7"/>
            </a:solidFill>
            <a:ln>
              <a:solidFill>
                <a:srgbClr val="FCF3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Quality judgement: how reliable is the published figure?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08261" y="1586009"/>
            <a:ext cx="5372141" cy="2322117"/>
            <a:chOff x="1351313" y="3752133"/>
            <a:chExt cx="5372141" cy="2322117"/>
          </a:xfrm>
        </p:grpSpPr>
        <p:cxnSp>
          <p:nvCxnSpPr>
            <p:cNvPr id="11" name="Curved Connector 10"/>
            <p:cNvCxnSpPr>
              <a:stCxn id="12" idx="1"/>
            </p:cNvCxnSpPr>
            <p:nvPr/>
          </p:nvCxnSpPr>
          <p:spPr>
            <a:xfrm rot="10800000" flipV="1">
              <a:off x="1351313" y="4674028"/>
              <a:ext cx="1369768" cy="1400222"/>
            </a:xfrm>
            <a:prstGeom prst="curvedConnector2">
              <a:avLst/>
            </a:prstGeom>
            <a:solidFill>
              <a:srgbClr val="FCF3A7"/>
            </a:solidFill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2721081" y="3752133"/>
              <a:ext cx="4002373" cy="1843790"/>
            </a:xfrm>
            <a:prstGeom prst="roundRect">
              <a:avLst/>
            </a:prstGeom>
            <a:solidFill>
              <a:srgbClr val="FCF3A7"/>
            </a:solidFill>
            <a:ln>
              <a:solidFill>
                <a:srgbClr val="FCF3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% loss value from literature and reference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42212" y="0"/>
            <a:ext cx="5179635" cy="2151957"/>
            <a:chOff x="878307" y="3850104"/>
            <a:chExt cx="5179635" cy="2151957"/>
          </a:xfrm>
        </p:grpSpPr>
        <p:cxnSp>
          <p:nvCxnSpPr>
            <p:cNvPr id="15" name="Curved Connector 14"/>
            <p:cNvCxnSpPr>
              <a:stCxn id="16" idx="1"/>
            </p:cNvCxnSpPr>
            <p:nvPr/>
          </p:nvCxnSpPr>
          <p:spPr>
            <a:xfrm rot="10800000" flipV="1">
              <a:off x="878307" y="4771998"/>
              <a:ext cx="1177263" cy="1230063"/>
            </a:xfrm>
            <a:prstGeom prst="curvedConnector2">
              <a:avLst/>
            </a:prstGeom>
            <a:solidFill>
              <a:srgbClr val="FCF3A7"/>
            </a:solidFill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2055569" y="3850104"/>
              <a:ext cx="4002373" cy="1843790"/>
            </a:xfrm>
            <a:prstGeom prst="roundRect">
              <a:avLst/>
            </a:prstGeom>
            <a:solidFill>
              <a:srgbClr val="FCF3A7"/>
            </a:solidFill>
            <a:ln>
              <a:solidFill>
                <a:srgbClr val="FCF3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Links of the value chain from harvest to market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172531"/>
      </p:ext>
    </p:extLst>
  </p:cSld>
  <p:clrMapOvr>
    <a:masterClrMapping/>
  </p:clrMapOvr>
  <p:transition spd="slow" advClick="0" advTm="1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5400" dirty="0" smtClean="0"/>
              <a:t>The </a:t>
            </a:r>
            <a:r>
              <a:rPr lang="en-GB" sz="5400" dirty="0" smtClean="0"/>
              <a:t>APHLIS website</a:t>
            </a:r>
            <a:endParaRPr lang="en-GB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0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spc="5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More from the APHLIS website</a:t>
            </a:r>
            <a:endParaRPr lang="en-GB" sz="6600" b="1" spc="5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20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50031" cy="60037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947039" y="2933264"/>
            <a:ext cx="5674573" cy="2358888"/>
            <a:chOff x="2947039" y="2933264"/>
            <a:chExt cx="5674573" cy="2358888"/>
          </a:xfrm>
        </p:grpSpPr>
        <p:cxnSp>
          <p:nvCxnSpPr>
            <p:cNvPr id="6" name="Curved Connector 5"/>
            <p:cNvCxnSpPr>
              <a:stCxn id="5" idx="1"/>
            </p:cNvCxnSpPr>
            <p:nvPr/>
          </p:nvCxnSpPr>
          <p:spPr>
            <a:xfrm rot="10800000">
              <a:off x="2947039" y="3221502"/>
              <a:ext cx="886194" cy="891207"/>
            </a:xfrm>
            <a:prstGeom prst="curvedConnector2">
              <a:avLst/>
            </a:prstGeom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3833233" y="2933264"/>
              <a:ext cx="4788379" cy="2358888"/>
            </a:xfrm>
            <a:prstGeom prst="roundRect">
              <a:avLst/>
            </a:prstGeom>
            <a:solidFill>
              <a:srgbClr val="FCF3A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Background review articles to download</a:t>
              </a:r>
              <a:endPara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86609" y="6360295"/>
            <a:ext cx="7639399" cy="40011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E38A4B"/>
                </a:solidFill>
              </a:rPr>
              <a:t>www.aphlis.net |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Postharvest loss estimates for cereals and other crops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2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6609" y="6360295"/>
            <a:ext cx="7639399" cy="40011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E38A4B"/>
                </a:solidFill>
              </a:rPr>
              <a:t>www.aphlis.net |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Postharvest loss estimates for cereals and other crops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199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947039" y="2933264"/>
            <a:ext cx="5674573" cy="2358888"/>
            <a:chOff x="2947039" y="2933264"/>
            <a:chExt cx="5674573" cy="2358888"/>
          </a:xfrm>
        </p:grpSpPr>
        <p:cxnSp>
          <p:nvCxnSpPr>
            <p:cNvPr id="9" name="Curved Connector 8"/>
            <p:cNvCxnSpPr>
              <a:stCxn id="10" idx="1"/>
            </p:cNvCxnSpPr>
            <p:nvPr/>
          </p:nvCxnSpPr>
          <p:spPr>
            <a:xfrm rot="10800000">
              <a:off x="2947039" y="3221502"/>
              <a:ext cx="886194" cy="891207"/>
            </a:xfrm>
            <a:prstGeom prst="curvedConnector2">
              <a:avLst/>
            </a:prstGeom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3833233" y="2933264"/>
              <a:ext cx="4788379" cy="2358888"/>
            </a:xfrm>
            <a:prstGeom prst="roundRect">
              <a:avLst/>
            </a:prstGeom>
            <a:solidFill>
              <a:srgbClr val="FCF3A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APHLIS manual and comprehensive introduction</a:t>
              </a:r>
              <a:endPara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224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99718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86881" y="3390464"/>
            <a:ext cx="5674573" cy="2358888"/>
            <a:chOff x="2947039" y="2933264"/>
            <a:chExt cx="5674573" cy="2358888"/>
          </a:xfrm>
        </p:grpSpPr>
        <p:cxnSp>
          <p:nvCxnSpPr>
            <p:cNvPr id="6" name="Curved Connector 5"/>
            <p:cNvCxnSpPr>
              <a:stCxn id="7" idx="1"/>
            </p:cNvCxnSpPr>
            <p:nvPr/>
          </p:nvCxnSpPr>
          <p:spPr>
            <a:xfrm rot="10800000">
              <a:off x="2947039" y="3221502"/>
              <a:ext cx="886194" cy="891207"/>
            </a:xfrm>
            <a:prstGeom prst="curvedConnector2">
              <a:avLst/>
            </a:prstGeom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3833233" y="2933264"/>
              <a:ext cx="4788379" cy="2358888"/>
            </a:xfrm>
            <a:prstGeom prst="roundRect">
              <a:avLst/>
            </a:prstGeom>
            <a:solidFill>
              <a:srgbClr val="FCF3A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How to collect new loss data, with downloadable manual</a:t>
              </a:r>
              <a:endPara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67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6609" y="6360295"/>
            <a:ext cx="7639399" cy="40011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E38A4B"/>
                </a:solidFill>
              </a:rPr>
              <a:t>www.aphlis.net |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Postharvest loss estimates for cereals and other crops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596149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886881" y="3390464"/>
            <a:ext cx="5674573" cy="2358888"/>
            <a:chOff x="2947039" y="2933264"/>
            <a:chExt cx="5674573" cy="2358888"/>
          </a:xfrm>
        </p:grpSpPr>
        <p:cxnSp>
          <p:nvCxnSpPr>
            <p:cNvPr id="8" name="Curved Connector 7"/>
            <p:cNvCxnSpPr>
              <a:stCxn id="9" idx="1"/>
            </p:cNvCxnSpPr>
            <p:nvPr/>
          </p:nvCxnSpPr>
          <p:spPr>
            <a:xfrm rot="10800000">
              <a:off x="2947039" y="3221502"/>
              <a:ext cx="886194" cy="891207"/>
            </a:xfrm>
            <a:prstGeom prst="curvedConnector2">
              <a:avLst/>
            </a:prstGeom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833233" y="2933264"/>
              <a:ext cx="4788379" cy="2358888"/>
            </a:xfrm>
            <a:prstGeom prst="roundRect">
              <a:avLst/>
            </a:prstGeom>
            <a:solidFill>
              <a:srgbClr val="FCF3A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Country narratives offer background information on PH losses for the country</a:t>
              </a:r>
            </a:p>
            <a:p>
              <a:pPr algn="ctr"/>
              <a:r>
                <a:rPr lang="en-GB" sz="28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Example: </a:t>
              </a:r>
              <a:r>
                <a:rPr lang="en-GB" sz="28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</a:t>
              </a:r>
              <a:r>
                <a:rPr lang="en-GB" sz="28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wanda</a:t>
              </a:r>
              <a:endParaRPr lang="en-GB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78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84" y="-10593"/>
            <a:ext cx="7718067" cy="686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3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6609" y="6360295"/>
            <a:ext cx="7639399" cy="40011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E38A4B"/>
                </a:solidFill>
              </a:rPr>
              <a:t>www.aphlis.net |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Postharvest loss estimates for cereals and other crops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639700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886881" y="3390464"/>
            <a:ext cx="5674573" cy="2358888"/>
            <a:chOff x="2947039" y="2933264"/>
            <a:chExt cx="5674573" cy="2358888"/>
          </a:xfrm>
        </p:grpSpPr>
        <p:cxnSp>
          <p:nvCxnSpPr>
            <p:cNvPr id="8" name="Curved Connector 7"/>
            <p:cNvCxnSpPr>
              <a:stCxn id="9" idx="1"/>
            </p:cNvCxnSpPr>
            <p:nvPr/>
          </p:nvCxnSpPr>
          <p:spPr>
            <a:xfrm rot="10800000">
              <a:off x="2947039" y="3221502"/>
              <a:ext cx="886194" cy="891207"/>
            </a:xfrm>
            <a:prstGeom prst="curvedConnector2">
              <a:avLst/>
            </a:prstGeom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833233" y="2933264"/>
              <a:ext cx="4788379" cy="2358888"/>
            </a:xfrm>
            <a:prstGeom prst="roundRect">
              <a:avLst/>
            </a:prstGeom>
            <a:solidFill>
              <a:srgbClr val="FCF3A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Detailed references of literature used</a:t>
              </a:r>
              <a:endPara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14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6609" y="6360295"/>
            <a:ext cx="7639399" cy="40011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E38A4B"/>
                </a:solidFill>
              </a:rPr>
              <a:t>www.aphlis.net |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Postharvest loss estimates for cereals and other crops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34388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13112" y="3414527"/>
            <a:ext cx="5674573" cy="2358888"/>
            <a:chOff x="2947039" y="2933264"/>
            <a:chExt cx="5674573" cy="2358888"/>
          </a:xfrm>
        </p:grpSpPr>
        <p:cxnSp>
          <p:nvCxnSpPr>
            <p:cNvPr id="8" name="Curved Connector 7"/>
            <p:cNvCxnSpPr>
              <a:stCxn id="9" idx="1"/>
            </p:cNvCxnSpPr>
            <p:nvPr/>
          </p:nvCxnSpPr>
          <p:spPr>
            <a:xfrm rot="10800000">
              <a:off x="2947039" y="3221502"/>
              <a:ext cx="886194" cy="891207"/>
            </a:xfrm>
            <a:prstGeom prst="curvedConnector2">
              <a:avLst/>
            </a:prstGeom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833233" y="2933264"/>
              <a:ext cx="4788379" cy="2358888"/>
            </a:xfrm>
            <a:prstGeom prst="roundRect">
              <a:avLst/>
            </a:prstGeom>
            <a:solidFill>
              <a:srgbClr val="FCF3A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List of </a:t>
              </a:r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PH experts by country</a:t>
              </a:r>
              <a:endPara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2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86609" y="6360295"/>
            <a:ext cx="7639399" cy="40011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E38A4B"/>
                </a:solidFill>
              </a:rPr>
              <a:t>www.aphlis.net |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Postharvest loss estimates for cereals and other crops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Picture 2" descr="http://aphlis.net/aphlis-plus/images/bmgf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61" y="1653827"/>
            <a:ext cx="3682896" cy="7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160104" y="3048000"/>
            <a:ext cx="4426226" cy="1709530"/>
            <a:chOff x="2160104" y="3048000"/>
            <a:chExt cx="4426226" cy="1709530"/>
          </a:xfrm>
        </p:grpSpPr>
        <p:sp>
          <p:nvSpPr>
            <p:cNvPr id="7" name="Rounded Rectangle 6"/>
            <p:cNvSpPr/>
            <p:nvPr/>
          </p:nvSpPr>
          <p:spPr>
            <a:xfrm>
              <a:off x="2160104" y="3048000"/>
              <a:ext cx="4426226" cy="1709530"/>
            </a:xfrm>
            <a:prstGeom prst="round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955" y="3169754"/>
              <a:ext cx="4172524" cy="1466022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Oval 8"/>
            <p:cNvSpPr/>
            <p:nvPr/>
          </p:nvSpPr>
          <p:spPr>
            <a:xfrm>
              <a:off x="6361043" y="4161183"/>
              <a:ext cx="132522" cy="245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594132" y="285225"/>
            <a:ext cx="8019738" cy="1191395"/>
          </a:xfrm>
          <a:prstGeom prst="roundRect">
            <a:avLst/>
          </a:prstGeom>
          <a:solidFill>
            <a:srgbClr val="FCF3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5E5E5E"/>
                </a:solidFill>
              </a:rPr>
              <a:t>APHLIS+ is a 5 years project to make </a:t>
            </a:r>
            <a:br>
              <a:rPr lang="en-GB" sz="2800" dirty="0" smtClean="0">
                <a:solidFill>
                  <a:srgbClr val="5E5E5E"/>
                </a:solidFill>
              </a:rPr>
            </a:br>
            <a:r>
              <a:rPr lang="en-GB" sz="2800" dirty="0" smtClean="0">
                <a:solidFill>
                  <a:srgbClr val="5E5E5E"/>
                </a:solidFill>
              </a:rPr>
              <a:t>APHLIS even better. It is funded by: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spc="50" dirty="0" smtClean="0">
                <a:ln w="0"/>
                <a:solidFill>
                  <a:srgbClr val="5E5E5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 future of APHLIS</a:t>
            </a:r>
            <a:endParaRPr lang="en-GB" sz="6600" b="1" spc="50" dirty="0">
              <a:ln w="0"/>
              <a:solidFill>
                <a:srgbClr val="5E5E5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GB" sz="2400" b="1" spc="5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689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60104" y="3048000"/>
            <a:ext cx="4426226" cy="1709530"/>
            <a:chOff x="2160104" y="3048000"/>
            <a:chExt cx="4426226" cy="1709530"/>
          </a:xfrm>
        </p:grpSpPr>
        <p:sp>
          <p:nvSpPr>
            <p:cNvPr id="5" name="Rounded Rectangle 4"/>
            <p:cNvSpPr/>
            <p:nvPr/>
          </p:nvSpPr>
          <p:spPr>
            <a:xfrm>
              <a:off x="2160104" y="3048000"/>
              <a:ext cx="4426226" cy="1709530"/>
            </a:xfrm>
            <a:prstGeom prst="round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955" y="3169754"/>
              <a:ext cx="4172524" cy="1466022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Oval 5"/>
            <p:cNvSpPr/>
            <p:nvPr/>
          </p:nvSpPr>
          <p:spPr>
            <a:xfrm>
              <a:off x="6361043" y="4161183"/>
              <a:ext cx="132522" cy="245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94132" y="285225"/>
            <a:ext cx="8019738" cy="1191395"/>
          </a:xfrm>
          <a:prstGeom prst="roundRect">
            <a:avLst/>
          </a:prstGeom>
          <a:solidFill>
            <a:srgbClr val="FCF3A7"/>
          </a:solidFill>
          <a:ln>
            <a:solidFill>
              <a:srgbClr val="FCF3A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5E5E5E"/>
                </a:solidFill>
              </a:rPr>
              <a:t>To improve APHLIS, the Bill &amp; Melinda Gates Foundation has funded the new “APHLIS+” project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0959" y="2584174"/>
            <a:ext cx="8019738" cy="3644348"/>
          </a:xfrm>
          <a:prstGeom prst="roundRect">
            <a:avLst/>
          </a:prstGeom>
          <a:solidFill>
            <a:srgbClr val="FCF3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E5E5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0959" y="2584174"/>
            <a:ext cx="8019738" cy="3644348"/>
          </a:xfrm>
          <a:prstGeom prst="roundRect">
            <a:avLst/>
          </a:prstGeom>
          <a:solidFill>
            <a:srgbClr val="FCF3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rgbClr val="5E5E5E"/>
                </a:solidFill>
              </a:rPr>
              <a:t>APHLIS+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5E5E5E"/>
                </a:solidFill>
              </a:rPr>
              <a:t>Increase the type of crops covered</a:t>
            </a:r>
            <a:endParaRPr lang="en-GB" sz="2800" dirty="0">
              <a:solidFill>
                <a:srgbClr val="5E5E5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E5E5E"/>
                </a:solidFill>
              </a:rPr>
              <a:t>Improve </a:t>
            </a:r>
            <a:r>
              <a:rPr lang="en-GB" sz="2800" dirty="0" smtClean="0">
                <a:solidFill>
                  <a:srgbClr val="5E5E5E"/>
                </a:solidFill>
              </a:rPr>
              <a:t>the accuracy of the estimation model</a:t>
            </a:r>
            <a:endParaRPr lang="en-GB" sz="2800" dirty="0">
              <a:solidFill>
                <a:srgbClr val="5E5E5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E5E5E"/>
                </a:solidFill>
              </a:rPr>
              <a:t>Add estimates of value and nutritional losses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5E5E5E"/>
                </a:solidFill>
              </a:rPr>
              <a:t>Update the user interface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5E5E5E"/>
                </a:solidFill>
              </a:rPr>
              <a:t>Add warning systems on risks of LGB or aflatoxin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5E5E5E"/>
                </a:solidFill>
              </a:rPr>
              <a:t>Further develop the network of experts </a:t>
            </a:r>
            <a:endParaRPr lang="en-GB" sz="2800" dirty="0">
              <a:solidFill>
                <a:srgbClr val="5E5E5E"/>
              </a:solidFill>
            </a:endParaRPr>
          </a:p>
        </p:txBody>
      </p:sp>
      <p:pic>
        <p:nvPicPr>
          <p:cNvPr id="12" name="Picture 2" descr="http://aphlis.net/aphlis-plus/images/bmgf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61" y="1653827"/>
            <a:ext cx="3682896" cy="7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6609" y="6360295"/>
            <a:ext cx="7639399" cy="40011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E38A4B"/>
                </a:solidFill>
              </a:rPr>
              <a:t>www.aphlis.net |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Postharvest loss estimates for cereals and other crops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5000"/>
    </mc:Choice>
    <mc:Fallback xmlns="">
      <p:transition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6600" dirty="0" smtClean="0"/>
              <a:t>www.aphlis.net</a:t>
            </a:r>
            <a:endParaRPr lang="en-GB" sz="6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95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6600" dirty="0" smtClean="0"/>
              <a:t>www.aphlis.net</a:t>
            </a:r>
            <a:endParaRPr lang="en-GB" sz="6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40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5227" y="462248"/>
            <a:ext cx="8615492" cy="2196732"/>
          </a:xfrm>
          <a:prstGeom prst="roundRect">
            <a:avLst/>
          </a:prstGeom>
          <a:solidFill>
            <a:srgbClr val="FCF3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want to know how much cereal grain is lost? </a:t>
            </a:r>
            <a:endParaRPr lang="en-GB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cience-based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reasonable estimates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presented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the APHLIS website: </a:t>
            </a:r>
            <a:r>
              <a:rPr lang="en-GB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www.aphlis.net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5227" y="2911643"/>
            <a:ext cx="8615492" cy="3162680"/>
          </a:xfrm>
          <a:prstGeom prst="roundRect">
            <a:avLst/>
          </a:prstGeom>
          <a:solidFill>
            <a:srgbClr val="FCF3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the </a:t>
            </a:r>
            <a:r>
              <a:rPr lang="en-GB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en-GB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ebsite you can </a:t>
            </a:r>
            <a:r>
              <a:rPr lang="en-GB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access</a:t>
            </a:r>
            <a:r>
              <a:rPr lang="en-GB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n-GB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3225" indent="-227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estimates of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losses as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tables and as interactive maps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2" algn="ctr">
              <a:spcBef>
                <a:spcPts val="600"/>
              </a:spcBef>
            </a:pPr>
            <a:r>
              <a:rPr lang="en-GB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also obtain </a:t>
            </a:r>
            <a:r>
              <a:rPr lang="en-GB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</a:t>
            </a:r>
            <a:r>
              <a:rPr lang="en-GB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on:</a:t>
            </a:r>
          </a:p>
          <a:p>
            <a:pPr marL="403225" indent="-2286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quality of these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estimates</a:t>
            </a:r>
          </a:p>
          <a:p>
            <a:pPr marL="403225" indent="-2286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 PH situation in countries covered</a:t>
            </a:r>
          </a:p>
          <a:p>
            <a:pPr marL="403225" indent="-2286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 collection of PH loss data, and more…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7238" y="6289645"/>
            <a:ext cx="7639399" cy="40011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E38A4B"/>
                </a:solidFill>
              </a:rPr>
              <a:t>www.aphlis.net |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Postharvest loss estimates for cereals and other crops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2000">
        <p:fade/>
      </p:transition>
    </mc:Choice>
    <mc:Fallback xmlns="">
      <p:transition spd="med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2179638"/>
            <a:ext cx="7067550" cy="467836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00231" y="141590"/>
            <a:ext cx="8019738" cy="1760033"/>
          </a:xfrm>
          <a:prstGeom prst="roundRect">
            <a:avLst/>
          </a:prstGeom>
          <a:solidFill>
            <a:srgbClr val="FCF3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Navigation on the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APHLIS website: www.aphlis.net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690" y="3676694"/>
            <a:ext cx="1381682" cy="22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2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prism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spc="5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APHLIS Interactive Losses Maps</a:t>
            </a:r>
            <a:endParaRPr lang="en-GB" sz="4000" b="1" spc="5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873865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07"/>
            <a:ext cx="9144000" cy="642735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62131" y="3322361"/>
            <a:ext cx="8019738" cy="1965960"/>
          </a:xfrm>
          <a:prstGeom prst="roundRect">
            <a:avLst/>
          </a:prstGeom>
          <a:solidFill>
            <a:srgbClr val="FCF3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the (+) symbol to display sub-choices</a:t>
            </a:r>
          </a:p>
          <a:p>
            <a:pPr algn="ctr"/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show geographical and climate info, </a:t>
            </a:r>
            <a:b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LGB pest reports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38663" y="110090"/>
            <a:ext cx="4860757" cy="2140297"/>
            <a:chOff x="-2093495" y="1559895"/>
            <a:chExt cx="4860757" cy="2140297"/>
          </a:xfrm>
          <a:solidFill>
            <a:srgbClr val="FCF3A7"/>
          </a:solidFill>
        </p:grpSpPr>
        <p:cxnSp>
          <p:nvCxnSpPr>
            <p:cNvPr id="10" name="Curved Connector 9"/>
            <p:cNvCxnSpPr>
              <a:stCxn id="9" idx="1"/>
            </p:cNvCxnSpPr>
            <p:nvPr/>
          </p:nvCxnSpPr>
          <p:spPr>
            <a:xfrm rot="10800000" flipV="1">
              <a:off x="-2093495" y="2413234"/>
              <a:ext cx="1015208" cy="1286958"/>
            </a:xfrm>
            <a:prstGeom prst="curvedConnector2">
              <a:avLst/>
            </a:prstGeom>
            <a:grpFill/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-1078287" y="1559895"/>
              <a:ext cx="3845549" cy="1706678"/>
            </a:xfrm>
            <a:prstGeom prst="roundRect">
              <a:avLst/>
            </a:prstGeom>
            <a:grpFill/>
            <a:ln>
              <a:solidFill>
                <a:srgbClr val="FCF3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Navigation </a:t>
              </a:r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panel: select crop and year </a:t>
              </a:r>
              <a:b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(and more)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86609" y="6360295"/>
            <a:ext cx="7639399" cy="40011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E38A4B"/>
                </a:solidFill>
              </a:rPr>
              <a:t>www.aphlis.net |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Postharvest loss estimates for cereals and other crops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78200"/>
      </p:ext>
    </p:extLst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6609" y="6360295"/>
            <a:ext cx="7639399" cy="40011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E38A4B"/>
                </a:solidFill>
              </a:rPr>
              <a:t>www.aphlis.net |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Postharvest loss estimates for cereals and other crops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4627"/>
            <a:ext cx="9155878" cy="637492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84621" y="1493721"/>
            <a:ext cx="4860757" cy="2140297"/>
            <a:chOff x="-2093495" y="1559895"/>
            <a:chExt cx="4860757" cy="2140297"/>
          </a:xfrm>
          <a:solidFill>
            <a:srgbClr val="FCF3A7"/>
          </a:solidFill>
        </p:grpSpPr>
        <p:cxnSp>
          <p:nvCxnSpPr>
            <p:cNvPr id="7" name="Curved Connector 6"/>
            <p:cNvCxnSpPr>
              <a:stCxn id="8" idx="1"/>
            </p:cNvCxnSpPr>
            <p:nvPr/>
          </p:nvCxnSpPr>
          <p:spPr>
            <a:xfrm rot="10800000" flipV="1">
              <a:off x="-2093495" y="2413234"/>
              <a:ext cx="1015208" cy="1286958"/>
            </a:xfrm>
            <a:prstGeom prst="curvedConnector2">
              <a:avLst/>
            </a:prstGeom>
            <a:grpFill/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-1078287" y="1559895"/>
              <a:ext cx="3845549" cy="1706678"/>
            </a:xfrm>
            <a:prstGeom prst="roundRect">
              <a:avLst/>
            </a:prstGeom>
            <a:grpFill/>
            <a:ln>
              <a:solidFill>
                <a:srgbClr val="FCF3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Example: % losses for maize in 2008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497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6609" y="6360295"/>
            <a:ext cx="7639399" cy="40011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E38A4B"/>
                </a:solidFill>
              </a:rPr>
              <a:t>www.aphlis.net |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Postharvest loss estimates for cereals and other crops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4627"/>
            <a:ext cx="9155878" cy="637492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5504" y="190533"/>
            <a:ext cx="4002373" cy="2982300"/>
            <a:chOff x="419725" y="599607"/>
            <a:chExt cx="4002373" cy="2982300"/>
          </a:xfrm>
          <a:solidFill>
            <a:srgbClr val="FCF3A7"/>
          </a:solidFill>
        </p:grpSpPr>
        <p:sp>
          <p:nvSpPr>
            <p:cNvPr id="8" name="Rounded Rectangle 7"/>
            <p:cNvSpPr/>
            <p:nvPr/>
          </p:nvSpPr>
          <p:spPr>
            <a:xfrm>
              <a:off x="419725" y="599607"/>
              <a:ext cx="4002373" cy="1843790"/>
            </a:xfrm>
            <a:prstGeom prst="roundRect">
              <a:avLst/>
            </a:prstGeom>
            <a:grpFill/>
            <a:ln>
              <a:solidFill>
                <a:srgbClr val="FCF3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Zoom and pan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9" name="Curved Connector 8"/>
            <p:cNvCxnSpPr>
              <a:stCxn id="8" idx="2"/>
            </p:cNvCxnSpPr>
            <p:nvPr/>
          </p:nvCxnSpPr>
          <p:spPr>
            <a:xfrm rot="16200000" flipH="1">
              <a:off x="2650474" y="2213834"/>
              <a:ext cx="1138511" cy="1597635"/>
            </a:xfrm>
            <a:prstGeom prst="curvedConnector2">
              <a:avLst/>
            </a:prstGeom>
            <a:grpFill/>
            <a:ln w="139700">
              <a:solidFill>
                <a:srgbClr val="FCF3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815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2075</TotalTime>
  <Words>542</Words>
  <Application>Microsoft Office PowerPoint</Application>
  <PresentationFormat>On-screen Show (4:3)</PresentationFormat>
  <Paragraphs>77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1_Office Theme</vt:lpstr>
      <vt:lpstr>APHLIS </vt:lpstr>
      <vt:lpstr>The APHLIS website</vt:lpstr>
      <vt:lpstr>www.aphlis.net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www.aphlis.net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</dc:creator>
  <cp:lastModifiedBy>Bruno</cp:lastModifiedBy>
  <cp:revision>148</cp:revision>
  <dcterms:created xsi:type="dcterms:W3CDTF">2016-05-23T09:01:48Z</dcterms:created>
  <dcterms:modified xsi:type="dcterms:W3CDTF">2016-06-10T15:42:30Z</dcterms:modified>
</cp:coreProperties>
</file>