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335" r:id="rId2"/>
    <p:sldId id="316" r:id="rId3"/>
    <p:sldId id="337" r:id="rId4"/>
    <p:sldId id="338" r:id="rId5"/>
    <p:sldId id="334" r:id="rId6"/>
    <p:sldId id="318" r:id="rId7"/>
    <p:sldId id="319" r:id="rId8"/>
    <p:sldId id="320" r:id="rId9"/>
    <p:sldId id="321" r:id="rId10"/>
    <p:sldId id="339" r:id="rId11"/>
    <p:sldId id="272" r:id="rId12"/>
    <p:sldId id="274" r:id="rId13"/>
    <p:sldId id="275" r:id="rId14"/>
    <p:sldId id="276" r:id="rId15"/>
    <p:sldId id="331" r:id="rId16"/>
    <p:sldId id="332" r:id="rId17"/>
    <p:sldId id="340" r:id="rId18"/>
    <p:sldId id="341" r:id="rId19"/>
    <p:sldId id="324" r:id="rId20"/>
    <p:sldId id="342" r:id="rId21"/>
    <p:sldId id="343" r:id="rId22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E38A4B"/>
    <a:srgbClr val="AEB5FF"/>
    <a:srgbClr val="FFFFE6"/>
    <a:srgbClr val="D7FFDD"/>
    <a:srgbClr val="DDFFF3"/>
    <a:srgbClr val="D6F7EB"/>
    <a:srgbClr val="F7F7F7"/>
    <a:srgbClr val="F0F0F0"/>
    <a:srgbClr val="E9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321" autoAdjust="0"/>
  </p:normalViewPr>
  <p:slideViewPr>
    <p:cSldViewPr showGuides="1">
      <p:cViewPr varScale="1">
        <p:scale>
          <a:sx n="60" d="100"/>
          <a:sy n="60" d="100"/>
        </p:scale>
        <p:origin x="202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A41AD0-D314-4DA7-A32D-1DAF5976D3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25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42BBDF-DD93-4378-B671-9F7D3E1F6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239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pitchFamily="2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pitchFamily="2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pitchFamily="2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E6316-FD07-4063-844E-D99F7CDC037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5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2BBDF-DD93-4378-B671-9F7D3E1F6F3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67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network is being refreshed and revived at the start of the 5 years APHLIS+ project</a:t>
            </a:r>
          </a:p>
          <a:p>
            <a:endParaRPr lang="en-GB" dirty="0" smtClean="0"/>
          </a:p>
          <a:p>
            <a:r>
              <a:rPr lang="en-GB" dirty="0" smtClean="0"/>
              <a:t>And that new experts will be invited to join, for the new commodities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E6316-FD07-4063-844E-D99F7CDC037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23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2BBDF-DD93-4378-B671-9F7D3E1F6F3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00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2BBDF-DD93-4378-B671-9F7D3E1F6F3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62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2BBDF-DD93-4378-B671-9F7D3E1F6F3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52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2BBDF-DD93-4378-B671-9F7D3E1F6F3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052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2BBDF-DD93-4378-B671-9F7D3E1F6F3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646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3 areas of improvement and growth for APHLIS+:</a:t>
            </a:r>
          </a:p>
          <a:p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Better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New friends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Note: say “Financial loss</a:t>
            </a:r>
            <a:r>
              <a:rPr lang="en-GB" baseline="0" dirty="0" smtClean="0"/>
              <a:t> </a:t>
            </a:r>
            <a:r>
              <a:rPr lang="en-GB" i="1" baseline="0" dirty="0" smtClean="0"/>
              <a:t>ESTIMATES</a:t>
            </a:r>
            <a:r>
              <a:rPr lang="en-GB" baseline="0" dirty="0" smtClean="0"/>
              <a:t>” and “Nutritional loss </a:t>
            </a:r>
            <a:r>
              <a:rPr lang="en-GB" i="1" baseline="0" dirty="0" smtClean="0"/>
              <a:t>ESTIMATES</a:t>
            </a:r>
            <a:r>
              <a:rPr lang="en-GB" baseline="0" dirty="0" smtClean="0"/>
              <a:t>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E6316-FD07-4063-844E-D99F7CDC037D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8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923A0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12952" y="6344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600" baseline="0">
                <a:solidFill>
                  <a:srgbClr val="5E5E5E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775821-23AD-402B-B40F-12BBC191774D}" type="slidenum">
              <a:rPr lang="en-GB" smtClean="0"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062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7A4F0B">
                    <a:alpha val="44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ea typeface="+mn-ea"/>
              </a:rPr>
              <a:t>A</a:t>
            </a:r>
            <a:r>
              <a:rPr lang="en-GB" dirty="0" smtClean="0">
                <a:ea typeface="+mn-ea"/>
              </a:rPr>
              <a:t>PHLIS+ is funded by the </a:t>
            </a:r>
            <a:endParaRPr lang="en-GB" dirty="0">
              <a:ea typeface="+mn-ea"/>
            </a:endParaRPr>
          </a:p>
        </p:txBody>
      </p:sp>
      <p:pic>
        <p:nvPicPr>
          <p:cNvPr id="6" name="Picture 2" descr="http://aphlis.net/aphlis-plus/images/bmgf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40" y="6355401"/>
            <a:ext cx="143732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3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6568" y="2332075"/>
            <a:ext cx="8011633" cy="1177889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rgbClr val="923A09"/>
                </a:solidFill>
              </a:defRPr>
            </a:lvl1pPr>
          </a:lstStyle>
          <a:p>
            <a:r>
              <a:rPr lang="en-US" dirty="0" smtClean="0"/>
              <a:t>Click to edit divider heading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6568" y="3559116"/>
            <a:ext cx="8011633" cy="424732"/>
          </a:xfrm>
          <a:solidFill>
            <a:srgbClr val="FCF3A7"/>
          </a:solidFill>
        </p:spPr>
        <p:txBody>
          <a:bodyPr wrap="square">
            <a:spAutoFit/>
          </a:bodyPr>
          <a:lstStyle>
            <a:lvl1pPr marL="0" indent="0" algn="l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divider subtitle style</a:t>
            </a:r>
            <a:endParaRPr lang="en-US" dirty="0"/>
          </a:p>
        </p:txBody>
      </p:sp>
      <p:pic>
        <p:nvPicPr>
          <p:cNvPr id="6" name="Picture 2" descr="http://aphlis.net/aphlis-plus/images/aphli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1452" y="205746"/>
            <a:ext cx="562282" cy="5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12952" y="6344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600" baseline="0">
                <a:solidFill>
                  <a:srgbClr val="5E5E5E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775821-23AD-402B-B40F-12BBC191774D}" type="slidenum">
              <a:rPr lang="en-GB" smtClean="0"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136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12952" y="6344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600" baseline="0">
                <a:solidFill>
                  <a:srgbClr val="5E5E5E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775821-23AD-402B-B40F-12BBC191774D}" type="slidenum">
              <a:rPr lang="en-GB" smtClean="0"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latin typeface="Calibri" panose="020F0502020204030204"/>
              <a:ea typeface="+mn-ea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088358"/>
          </a:xfrm>
          <a:prstGeom prst="rect">
            <a:avLst/>
          </a:prstGeom>
          <a:solidFill>
            <a:srgbClr val="FCF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487" y="205748"/>
            <a:ext cx="7886700" cy="67686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http://aphlis.net/aphlis-plus/images/aphlis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1452" y="205746"/>
            <a:ext cx="562282" cy="5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062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5E5E5E">
                    <a:alpha val="44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ea typeface="+mn-ea"/>
              </a:rPr>
              <a:t>A</a:t>
            </a:r>
            <a:r>
              <a:rPr lang="en-GB" dirty="0" smtClean="0">
                <a:ea typeface="+mn-ea"/>
              </a:rPr>
              <a:t>PHLIS+ is funded by the </a:t>
            </a:r>
            <a:endParaRPr lang="en-GB" dirty="0">
              <a:ea typeface="+mn-e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55181" y="6335811"/>
            <a:ext cx="2218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E38A4B"/>
                </a:solidFill>
                <a:latin typeface="Calibri" panose="020F0502020204030204"/>
                <a:ea typeface="+mn-ea"/>
              </a:rPr>
              <a:t>www.aphlis.net</a:t>
            </a:r>
          </a:p>
        </p:txBody>
      </p:sp>
      <p:pic>
        <p:nvPicPr>
          <p:cNvPr id="9" name="Picture 2" descr="http://aphlis.net/aphlis-plus/images/bmgf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40" y="6355401"/>
            <a:ext cx="143732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56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88358"/>
          </a:xfrm>
          <a:prstGeom prst="rect">
            <a:avLst/>
          </a:prstGeom>
          <a:solidFill>
            <a:srgbClr val="FCF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87" y="205748"/>
            <a:ext cx="7886700" cy="67686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487" y="1400738"/>
            <a:ext cx="8621420" cy="4776225"/>
          </a:xfrm>
        </p:spPr>
        <p:txBody>
          <a:bodyPr/>
          <a:lstStyle>
            <a:lvl1pPr>
              <a:defRPr sz="2400">
                <a:solidFill>
                  <a:srgbClr val="5E5E5E"/>
                </a:solidFill>
              </a:defRPr>
            </a:lvl1pPr>
            <a:lvl2pPr>
              <a:defRPr sz="2000">
                <a:solidFill>
                  <a:srgbClr val="5E5E5E"/>
                </a:solidFill>
              </a:defRPr>
            </a:lvl2pPr>
            <a:lvl3pPr>
              <a:defRPr sz="2000">
                <a:solidFill>
                  <a:srgbClr val="5E5E5E"/>
                </a:solidFill>
              </a:defRPr>
            </a:lvl3pPr>
            <a:lvl4pPr>
              <a:defRPr sz="1600">
                <a:solidFill>
                  <a:srgbClr val="5E5E5E"/>
                </a:solidFill>
              </a:defRPr>
            </a:lvl4pPr>
            <a:lvl5pPr>
              <a:defRPr sz="1600">
                <a:solidFill>
                  <a:srgbClr val="5E5E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 descr="http://aphlis.net/aphlis-plus/images/aphli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1452" y="205746"/>
            <a:ext cx="562282" cy="5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12952" y="6344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600" baseline="0">
                <a:solidFill>
                  <a:srgbClr val="5E5E5E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775821-23AD-402B-B40F-12BBC191774D}" type="slidenum">
              <a:rPr lang="en-GB" smtClean="0"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latin typeface="Calibri" panose="020F0502020204030204"/>
              <a:ea typeface="+mn-e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062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5E5E5E">
                    <a:alpha val="44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ea typeface="+mn-ea"/>
              </a:rPr>
              <a:t>A</a:t>
            </a:r>
            <a:r>
              <a:rPr lang="en-GB" dirty="0" smtClean="0">
                <a:ea typeface="+mn-ea"/>
              </a:rPr>
              <a:t>PHLIS+ is funded by the </a:t>
            </a:r>
            <a:endParaRPr lang="en-GB" dirty="0">
              <a:ea typeface="+mn-ea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5181" y="6335811"/>
            <a:ext cx="2218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E38A4B"/>
                </a:solidFill>
                <a:latin typeface="Calibri" panose="020F0502020204030204"/>
                <a:ea typeface="+mn-ea"/>
              </a:rPr>
              <a:t>www.aphlis.net</a:t>
            </a:r>
          </a:p>
        </p:txBody>
      </p:sp>
      <p:pic>
        <p:nvPicPr>
          <p:cNvPr id="11" name="Picture 2" descr="http://aphlis.net/aphlis-plus/images/bmgf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40" y="6355401"/>
            <a:ext cx="143732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8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088358"/>
          </a:xfrm>
          <a:prstGeom prst="rect">
            <a:avLst/>
          </a:prstGeom>
          <a:solidFill>
            <a:srgbClr val="FCF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182" y="1292801"/>
            <a:ext cx="4259669" cy="4809007"/>
          </a:xfrm>
        </p:spPr>
        <p:txBody>
          <a:bodyPr/>
          <a:lstStyle>
            <a:lvl1pPr>
              <a:defRPr sz="2400">
                <a:solidFill>
                  <a:srgbClr val="5E5E5E"/>
                </a:solidFill>
              </a:defRPr>
            </a:lvl1pPr>
            <a:lvl2pPr>
              <a:defRPr sz="2000">
                <a:solidFill>
                  <a:srgbClr val="5E5E5E"/>
                </a:solidFill>
              </a:defRPr>
            </a:lvl2pPr>
            <a:lvl3pPr>
              <a:defRPr sz="1800">
                <a:solidFill>
                  <a:srgbClr val="5E5E5E"/>
                </a:solidFill>
              </a:defRPr>
            </a:lvl3pPr>
            <a:lvl4pPr>
              <a:defRPr sz="1600">
                <a:solidFill>
                  <a:srgbClr val="5E5E5E"/>
                </a:solidFill>
              </a:defRPr>
            </a:lvl4pPr>
            <a:lvl5pPr>
              <a:defRPr sz="1600">
                <a:solidFill>
                  <a:srgbClr val="5E5E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01008"/>
            <a:ext cx="4269725" cy="4800798"/>
          </a:xfrm>
        </p:spPr>
        <p:txBody>
          <a:bodyPr/>
          <a:lstStyle>
            <a:lvl1pPr>
              <a:defRPr sz="2400">
                <a:solidFill>
                  <a:srgbClr val="5E5E5E"/>
                </a:solidFill>
              </a:defRPr>
            </a:lvl1pPr>
            <a:lvl2pPr>
              <a:defRPr sz="2000">
                <a:solidFill>
                  <a:srgbClr val="5E5E5E"/>
                </a:solidFill>
              </a:defRPr>
            </a:lvl2pPr>
            <a:lvl3pPr>
              <a:defRPr sz="1800">
                <a:solidFill>
                  <a:srgbClr val="5E5E5E"/>
                </a:solidFill>
              </a:defRPr>
            </a:lvl3pPr>
            <a:lvl4pPr>
              <a:defRPr sz="1600">
                <a:solidFill>
                  <a:srgbClr val="5E5E5E"/>
                </a:solidFill>
              </a:defRPr>
            </a:lvl4pPr>
            <a:lvl5pPr>
              <a:defRPr sz="1600">
                <a:solidFill>
                  <a:srgbClr val="5E5E5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2" descr="http://aphlis.net/aphlis-plus/images/aphli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1452" y="205746"/>
            <a:ext cx="562282" cy="5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12952" y="6344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600" baseline="0">
                <a:solidFill>
                  <a:srgbClr val="5E5E5E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775821-23AD-402B-B40F-12BBC191774D}" type="slidenum">
              <a:rPr lang="en-GB" smtClean="0"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latin typeface="Calibri" panose="020F0502020204030204"/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062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5E5E5E">
                    <a:alpha val="44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ea typeface="+mn-ea"/>
              </a:rPr>
              <a:t>A</a:t>
            </a:r>
            <a:r>
              <a:rPr lang="en-GB" dirty="0" smtClean="0">
                <a:ea typeface="+mn-ea"/>
              </a:rPr>
              <a:t>PHLIS+ is funded by the </a:t>
            </a:r>
            <a:endParaRPr lang="en-GB" dirty="0">
              <a:ea typeface="+mn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5181" y="6335811"/>
            <a:ext cx="2218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E38A4B"/>
                </a:solidFill>
                <a:latin typeface="Calibri" panose="020F0502020204030204"/>
                <a:ea typeface="+mn-ea"/>
              </a:rPr>
              <a:t>www.aphlis.net</a:t>
            </a:r>
          </a:p>
        </p:txBody>
      </p:sp>
      <p:pic>
        <p:nvPicPr>
          <p:cNvPr id="12" name="Picture 2" descr="http://aphlis.net/aphlis-plus/images/bmgf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40" y="6355401"/>
            <a:ext cx="143732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07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182" y="212652"/>
            <a:ext cx="7988596" cy="659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181" y="1194218"/>
            <a:ext cx="8647814" cy="4982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5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0" kern="1200">
          <a:solidFill>
            <a:srgbClr val="7A4F0B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kern="1200">
          <a:solidFill>
            <a:srgbClr val="5E5E5E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kern="1200">
          <a:solidFill>
            <a:srgbClr val="5E5E5E"/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kern="1200">
          <a:solidFill>
            <a:srgbClr val="5E5E5E"/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kern="1200">
          <a:solidFill>
            <a:srgbClr val="5E5E5E"/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kern="1200">
          <a:solidFill>
            <a:srgbClr val="5E5E5E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i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GB" sz="6600" b="1" dirty="0">
                <a:solidFill>
                  <a:schemeClr val="accent2">
                    <a:lumMod val="50000"/>
                  </a:schemeClr>
                </a:solidFill>
              </a:rPr>
              <a:t>PHLIS</a:t>
            </a:r>
            <a:r>
              <a:rPr lang="en-GB" sz="6600" b="1" baseline="30000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endParaRPr lang="en-GB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African </a:t>
            </a:r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>Postharvest 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Losses Information System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55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7A4F0B">
                    <a:alpha val="44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i="1" dirty="0" smtClean="0"/>
              <a:t>A</a:t>
            </a:r>
            <a:r>
              <a:rPr lang="en-GB" dirty="0" smtClean="0"/>
              <a:t>PHLIS+ is funded by the </a:t>
            </a:r>
            <a:endParaRPr lang="en-GB" dirty="0"/>
          </a:p>
        </p:txBody>
      </p:sp>
      <p:pic>
        <p:nvPicPr>
          <p:cNvPr id="2050" name="Picture 2" descr="http://aphlis.net/aphlis-plus/images/aphli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11" y="1889079"/>
            <a:ext cx="1533452" cy="15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phlis.net/aphlis-plus/images/bmgf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40" y="6355401"/>
            <a:ext cx="143732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775821-23AD-402B-B40F-12BBC191774D}" type="slidenum">
              <a:rPr lang="en-GB" smtClean="0"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GB">
              <a:latin typeface="Calibri" panose="020F0502020204030204"/>
              <a:ea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Accessing APHLIS loss estimates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87" y="1247603"/>
            <a:ext cx="8449930" cy="4362793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281238" y="2960689"/>
            <a:ext cx="5603130" cy="2246769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GB" sz="2000" b="1" dirty="0">
                <a:solidFill>
                  <a:srgbClr val="5E5E5E"/>
                </a:solidFill>
                <a:latin typeface="Calibri" pitchFamily="34" charset="0"/>
                <a:cs typeface="Calibri" pitchFamily="34" charset="0"/>
              </a:rPr>
              <a:t>Two ways to get PHL estimates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5E5E5E"/>
                </a:solidFill>
                <a:latin typeface="Calibri" pitchFamily="34" charset="0"/>
              </a:rPr>
              <a:t> </a:t>
            </a:r>
            <a:r>
              <a:rPr lang="en-GB" sz="2000" dirty="0">
                <a:solidFill>
                  <a:srgbClr val="5E5E5E"/>
                </a:solidFill>
                <a:latin typeface="Calibri" pitchFamily="34" charset="0"/>
                <a:cs typeface="Calibri" pitchFamily="34" charset="0"/>
              </a:rPr>
              <a:t>Consult the tables and/or maps on the website for losses by region, country or province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5E5E5E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5E5E5E"/>
                </a:solidFill>
                <a:latin typeface="Calibri" pitchFamily="34" charset="0"/>
                <a:cs typeface="Calibri" pitchFamily="34" charset="0"/>
              </a:rPr>
              <a:t> Download the PHL Calculator spreadsheet to enter user-preferred values for losses at a user defined geographical scale</a:t>
            </a:r>
            <a:endParaRPr lang="en-GB" sz="1400" dirty="0">
              <a:solidFill>
                <a:srgbClr val="5E5E5E"/>
              </a:solidFill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 flipV="1">
            <a:off x="1763689" y="2780928"/>
            <a:ext cx="864095" cy="648071"/>
          </a:xfrm>
          <a:prstGeom prst="straightConnector1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 flipV="1">
            <a:off x="1763690" y="2959340"/>
            <a:ext cx="864094" cy="469660"/>
          </a:xfrm>
          <a:prstGeom prst="straightConnector1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 flipV="1">
            <a:off x="1694835" y="3291310"/>
            <a:ext cx="1001804" cy="1073794"/>
          </a:xfrm>
          <a:prstGeom prst="straightConnector1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1328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756" y="1196752"/>
            <a:ext cx="803466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5E5E5E"/>
                </a:solidFill>
                <a:latin typeface="+mn-lt"/>
              </a:rPr>
              <a:t>Regional losses for all cereals and by cereal type</a:t>
            </a:r>
          </a:p>
        </p:txBody>
      </p:sp>
      <p:pic>
        <p:nvPicPr>
          <p:cNvPr id="1229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78025"/>
            <a:ext cx="885825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 rot="10800000">
            <a:off x="287337" y="4922836"/>
            <a:ext cx="754062" cy="476250"/>
          </a:xfrm>
          <a:prstGeom prst="ellipse">
            <a:avLst/>
          </a:prstGeom>
          <a:noFill/>
          <a:ln>
            <a:solidFill>
              <a:srgbClr val="E38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 rot="10800000">
            <a:off x="1070986" y="5085182"/>
            <a:ext cx="620694" cy="792089"/>
          </a:xfrm>
          <a:custGeom>
            <a:avLst/>
            <a:gdLst>
              <a:gd name="T0" fmla="*/ 653805 w 653142"/>
              <a:gd name="T1" fmla="*/ 797595 h 887789"/>
              <a:gd name="T2" fmla="*/ 319638 w 653142"/>
              <a:gd name="T3" fmla="*/ 754090 h 887789"/>
              <a:gd name="T4" fmla="*/ 0 w 653142"/>
              <a:gd name="T5" fmla="*/ 0 h 887789"/>
              <a:gd name="T6" fmla="*/ 0 60000 65536"/>
              <a:gd name="T7" fmla="*/ 0 60000 65536"/>
              <a:gd name="T8" fmla="*/ 0 60000 65536"/>
              <a:gd name="T9" fmla="*/ 0 w 653142"/>
              <a:gd name="T10" fmla="*/ 0 h 887789"/>
              <a:gd name="T11" fmla="*/ 653142 w 653142"/>
              <a:gd name="T12" fmla="*/ 887789 h 887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3142" h="887789">
                <a:moveTo>
                  <a:pt x="653142" y="798285"/>
                </a:moveTo>
                <a:cubicBezTo>
                  <a:pt x="540656" y="843037"/>
                  <a:pt x="428171" y="887789"/>
                  <a:pt x="319314" y="754742"/>
                </a:cubicBezTo>
                <a:cubicBezTo>
                  <a:pt x="210457" y="621695"/>
                  <a:pt x="105228" y="310847"/>
                  <a:pt x="0" y="0"/>
                </a:cubicBezTo>
              </a:path>
            </a:pathLst>
          </a:custGeom>
          <a:noFill/>
          <a:ln w="25400">
            <a:solidFill>
              <a:srgbClr val="E38A4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1403648" y="5837262"/>
            <a:ext cx="7429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E38A4B"/>
                </a:solidFill>
              </a:rPr>
              <a:t>Click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Loss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42938" y="3683348"/>
            <a:ext cx="7429500" cy="642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3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"/>
          <a:stretch>
            <a:fillRect/>
          </a:stretch>
        </p:blipFill>
        <p:spPr bwMode="auto">
          <a:xfrm>
            <a:off x="642938" y="1268760"/>
            <a:ext cx="74295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"/>
          <a:stretch>
            <a:fillRect/>
          </a:stretch>
        </p:blipFill>
        <p:spPr bwMode="auto">
          <a:xfrm>
            <a:off x="642938" y="4069110"/>
            <a:ext cx="74295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04850" y="4808318"/>
            <a:ext cx="1681162" cy="1303904"/>
            <a:chOff x="490512" y="5311223"/>
            <a:chExt cx="1680727" cy="1303969"/>
          </a:xfrm>
        </p:grpSpPr>
        <p:grpSp>
          <p:nvGrpSpPr>
            <p:cNvPr id="13319" name="Group 10"/>
            <p:cNvGrpSpPr>
              <a:grpSpLocks/>
            </p:cNvGrpSpPr>
            <p:nvPr/>
          </p:nvGrpSpPr>
          <p:grpSpPr bwMode="auto">
            <a:xfrm rot="10800000">
              <a:off x="490512" y="5311223"/>
              <a:ext cx="1347439" cy="946764"/>
              <a:chOff x="185473" y="3386089"/>
              <a:chExt cx="1347545" cy="946771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890196" y="3975652"/>
                <a:ext cx="642822" cy="357208"/>
              </a:xfrm>
              <a:prstGeom prst="ellipse">
                <a:avLst/>
              </a:prstGeom>
              <a:noFill/>
              <a:ln>
                <a:solidFill>
                  <a:srgbClr val="E38A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9"/>
              <p:cNvSpPr>
                <a:spLocks noChangeArrowheads="1"/>
              </p:cNvSpPr>
              <p:nvPr/>
            </p:nvSpPr>
            <p:spPr bwMode="auto">
              <a:xfrm>
                <a:off x="185473" y="3386089"/>
                <a:ext cx="653932" cy="887462"/>
              </a:xfrm>
              <a:custGeom>
                <a:avLst/>
                <a:gdLst>
                  <a:gd name="T0" fmla="*/ 653932 w 653142"/>
                  <a:gd name="T1" fmla="*/ 797992 h 887789"/>
                  <a:gd name="T2" fmla="*/ 319700 w 653142"/>
                  <a:gd name="T3" fmla="*/ 754465 h 887789"/>
                  <a:gd name="T4" fmla="*/ 0 w 653142"/>
                  <a:gd name="T5" fmla="*/ 0 h 887789"/>
                  <a:gd name="T6" fmla="*/ 0 60000 65536"/>
                  <a:gd name="T7" fmla="*/ 0 60000 65536"/>
                  <a:gd name="T8" fmla="*/ 0 60000 65536"/>
                  <a:gd name="T9" fmla="*/ 0 w 653142"/>
                  <a:gd name="T10" fmla="*/ 0 h 887789"/>
                  <a:gd name="T11" fmla="*/ 653142 w 653142"/>
                  <a:gd name="T12" fmla="*/ 887789 h 8877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53142" h="887789">
                    <a:moveTo>
                      <a:pt x="653142" y="798285"/>
                    </a:moveTo>
                    <a:cubicBezTo>
                      <a:pt x="540656" y="843037"/>
                      <a:pt x="428171" y="887789"/>
                      <a:pt x="319314" y="754742"/>
                    </a:cubicBezTo>
                    <a:cubicBezTo>
                      <a:pt x="210457" y="621695"/>
                      <a:pt x="105228" y="310847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E38A4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3320" name="TextBox 10"/>
            <p:cNvSpPr txBox="1">
              <a:spLocks noChangeArrowheads="1"/>
            </p:cNvSpPr>
            <p:nvPr/>
          </p:nvSpPr>
          <p:spPr bwMode="auto">
            <a:xfrm>
              <a:off x="1428481" y="6215122"/>
              <a:ext cx="742758" cy="400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rgbClr val="E38A4B"/>
                  </a:solidFill>
                </a:rPr>
                <a:t>Click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Loss tables by cereal type and 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0"/>
          <a:stretch/>
        </p:blipFill>
        <p:spPr bwMode="auto">
          <a:xfrm>
            <a:off x="0" y="1709786"/>
            <a:ext cx="9155113" cy="401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8501063" y="4725144"/>
            <a:ext cx="357187" cy="242888"/>
          </a:xfrm>
          <a:prstGeom prst="ellipse">
            <a:avLst/>
          </a:prstGeom>
          <a:noFill/>
          <a:ln>
            <a:solidFill>
              <a:srgbClr val="E38A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Arc 9"/>
          <p:cNvSpPr>
            <a:spLocks noChangeArrowheads="1"/>
          </p:cNvSpPr>
          <p:nvPr/>
        </p:nvSpPr>
        <p:spPr bwMode="auto">
          <a:xfrm rot="15609576">
            <a:off x="7664321" y="4620732"/>
            <a:ext cx="499517" cy="1143001"/>
          </a:xfrm>
          <a:custGeom>
            <a:avLst/>
            <a:gdLst>
              <a:gd name="T0" fmla="*/ 808097 w 1616191"/>
              <a:gd name="T1" fmla="*/ 0 h 2286006"/>
              <a:gd name="T2" fmla="*/ 808096 w 1616191"/>
              <a:gd name="T3" fmla="*/ 1143003 h 2286006"/>
              <a:gd name="T4" fmla="*/ 1616191 w 1616191"/>
              <a:gd name="T5" fmla="*/ 1143003 h 2286006"/>
              <a:gd name="T6" fmla="*/ 11796480 60000 65536"/>
              <a:gd name="T7" fmla="*/ 11796480 60000 65536"/>
              <a:gd name="T8" fmla="*/ 5898240 60000 65536"/>
              <a:gd name="T9" fmla="*/ 808097 w 1616191"/>
              <a:gd name="T10" fmla="*/ 0 h 2286006"/>
              <a:gd name="T11" fmla="*/ 1616191 w 1616191"/>
              <a:gd name="T12" fmla="*/ 1143003 h 2286006"/>
              <a:gd name="connsiteX0" fmla="*/ 1 w 808096"/>
              <a:gd name="connsiteY0" fmla="*/ 0 h 1143004"/>
              <a:gd name="connsiteX1" fmla="*/ 0 w 808096"/>
              <a:gd name="connsiteY1" fmla="*/ 0 h 1143004"/>
              <a:gd name="connsiteX2" fmla="*/ 808096 w 808096"/>
              <a:gd name="connsiteY2" fmla="*/ 1143003 h 1143004"/>
              <a:gd name="connsiteX3" fmla="*/ 808095 w 808096"/>
              <a:gd name="connsiteY3" fmla="*/ 1143004 h 1143004"/>
              <a:gd name="connsiteX4" fmla="*/ 0 w 808096"/>
              <a:gd name="connsiteY4" fmla="*/ 1143003 h 1143004"/>
              <a:gd name="connsiteX5" fmla="*/ 1 w 808096"/>
              <a:gd name="connsiteY5" fmla="*/ 0 h 1143004"/>
              <a:gd name="connsiteX0" fmla="*/ 1 w 808096"/>
              <a:gd name="connsiteY0" fmla="*/ 0 h 1143004"/>
              <a:gd name="connsiteX1" fmla="*/ 0 w 808096"/>
              <a:gd name="connsiteY1" fmla="*/ 0 h 1143004"/>
              <a:gd name="connsiteX2" fmla="*/ 808096 w 808096"/>
              <a:gd name="connsiteY2" fmla="*/ 1143003 h 1143004"/>
              <a:gd name="connsiteX3" fmla="*/ 808095 w 808096"/>
              <a:gd name="connsiteY3" fmla="*/ 1143004 h 1143004"/>
              <a:gd name="connsiteX0" fmla="*/ 1 w 808096"/>
              <a:gd name="connsiteY0" fmla="*/ 0 h 1143004"/>
              <a:gd name="connsiteX1" fmla="*/ 0 w 808096"/>
              <a:gd name="connsiteY1" fmla="*/ 0 h 1143004"/>
              <a:gd name="connsiteX2" fmla="*/ 808096 w 808096"/>
              <a:gd name="connsiteY2" fmla="*/ 1143003 h 1143004"/>
              <a:gd name="connsiteX3" fmla="*/ 808095 w 808096"/>
              <a:gd name="connsiteY3" fmla="*/ 1143004 h 1143004"/>
              <a:gd name="connsiteX4" fmla="*/ 0 w 808096"/>
              <a:gd name="connsiteY4" fmla="*/ 1143003 h 1143004"/>
              <a:gd name="connsiteX5" fmla="*/ 1 w 808096"/>
              <a:gd name="connsiteY5" fmla="*/ 0 h 1143004"/>
              <a:gd name="connsiteX0" fmla="*/ 1 w 808096"/>
              <a:gd name="connsiteY0" fmla="*/ 0 h 1143004"/>
              <a:gd name="connsiteX1" fmla="*/ 0 w 808096"/>
              <a:gd name="connsiteY1" fmla="*/ 0 h 1143004"/>
              <a:gd name="connsiteX2" fmla="*/ 808096 w 808096"/>
              <a:gd name="connsiteY2" fmla="*/ 1143003 h 1143004"/>
              <a:gd name="connsiteX0" fmla="*/ 1 w 808096"/>
              <a:gd name="connsiteY0" fmla="*/ 0 h 1143004"/>
              <a:gd name="connsiteX1" fmla="*/ 0 w 808096"/>
              <a:gd name="connsiteY1" fmla="*/ 0 h 1143004"/>
              <a:gd name="connsiteX2" fmla="*/ 808096 w 808096"/>
              <a:gd name="connsiteY2" fmla="*/ 1143003 h 1143004"/>
              <a:gd name="connsiteX3" fmla="*/ 808095 w 808096"/>
              <a:gd name="connsiteY3" fmla="*/ 1143004 h 1143004"/>
              <a:gd name="connsiteX4" fmla="*/ 1 w 808096"/>
              <a:gd name="connsiteY4" fmla="*/ 0 h 1143004"/>
              <a:gd name="connsiteX0" fmla="*/ 1 w 808096"/>
              <a:gd name="connsiteY0" fmla="*/ 0 h 1143004"/>
              <a:gd name="connsiteX1" fmla="*/ 0 w 808096"/>
              <a:gd name="connsiteY1" fmla="*/ 0 h 1143004"/>
              <a:gd name="connsiteX2" fmla="*/ 808096 w 808096"/>
              <a:gd name="connsiteY2" fmla="*/ 1143003 h 1143004"/>
              <a:gd name="connsiteX0" fmla="*/ 1 w 808096"/>
              <a:gd name="connsiteY0" fmla="*/ 0 h 1143004"/>
              <a:gd name="connsiteX1" fmla="*/ 0 w 808096"/>
              <a:gd name="connsiteY1" fmla="*/ 0 h 1143004"/>
              <a:gd name="connsiteX2" fmla="*/ 808096 w 808096"/>
              <a:gd name="connsiteY2" fmla="*/ 1143003 h 1143004"/>
              <a:gd name="connsiteX3" fmla="*/ 808095 w 808096"/>
              <a:gd name="connsiteY3" fmla="*/ 1143004 h 1143004"/>
              <a:gd name="connsiteX4" fmla="*/ 1 w 808096"/>
              <a:gd name="connsiteY4" fmla="*/ 0 h 1143004"/>
              <a:gd name="connsiteX0" fmla="*/ 1 w 808096"/>
              <a:gd name="connsiteY0" fmla="*/ 0 h 1143004"/>
              <a:gd name="connsiteX1" fmla="*/ 0 w 808096"/>
              <a:gd name="connsiteY1" fmla="*/ 0 h 1143004"/>
              <a:gd name="connsiteX2" fmla="*/ 808096 w 808096"/>
              <a:gd name="connsiteY2" fmla="*/ 1143003 h 11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8096" h="1143004" stroke="0">
                <a:moveTo>
                  <a:pt x="1" y="0"/>
                </a:moveTo>
                <a:lnTo>
                  <a:pt x="0" y="0"/>
                </a:lnTo>
                <a:cubicBezTo>
                  <a:pt x="755927" y="404421"/>
                  <a:pt x="772943" y="491097"/>
                  <a:pt x="808096" y="1143003"/>
                </a:cubicBezTo>
                <a:lnTo>
                  <a:pt x="808095" y="1143004"/>
                </a:lnTo>
                <a:lnTo>
                  <a:pt x="1" y="0"/>
                </a:lnTo>
                <a:close/>
              </a:path>
              <a:path w="808096" h="1143004" fill="none">
                <a:moveTo>
                  <a:pt x="1" y="0"/>
                </a:moveTo>
                <a:lnTo>
                  <a:pt x="0" y="0"/>
                </a:lnTo>
                <a:cubicBezTo>
                  <a:pt x="446299" y="0"/>
                  <a:pt x="808096" y="511740"/>
                  <a:pt x="808096" y="1143003"/>
                </a:cubicBezTo>
              </a:path>
            </a:pathLst>
          </a:custGeom>
          <a:noFill/>
          <a:ln w="25400">
            <a:solidFill>
              <a:srgbClr val="E38A4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5000625" y="5517232"/>
            <a:ext cx="3487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E38A4B"/>
                </a:solidFill>
                <a:latin typeface="+mn-lt"/>
              </a:rPr>
              <a:t>Click on one of these figures</a:t>
            </a:r>
          </a:p>
          <a:p>
            <a:pPr eaLnBrk="1" hangingPunct="1"/>
            <a:r>
              <a:rPr lang="en-GB" altLang="en-US" dirty="0">
                <a:solidFill>
                  <a:srgbClr val="E38A4B"/>
                </a:solidFill>
                <a:latin typeface="+mn-lt"/>
              </a:rPr>
              <a:t>to get details of the loss calculation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487" y="116632"/>
            <a:ext cx="7886700" cy="676865"/>
          </a:xfrm>
        </p:spPr>
        <p:txBody>
          <a:bodyPr>
            <a:normAutofit/>
          </a:bodyPr>
          <a:lstStyle/>
          <a:p>
            <a:r>
              <a:rPr lang="en-GB" dirty="0"/>
              <a:t>Loss tables by cereal type and </a:t>
            </a:r>
            <a:r>
              <a:rPr lang="en-GB" dirty="0" smtClean="0"/>
              <a:t>province</a:t>
            </a:r>
            <a:endParaRPr lang="en-GB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7"/>
          <a:stretch/>
        </p:blipFill>
        <p:spPr bwMode="auto">
          <a:xfrm>
            <a:off x="-36512" y="1124744"/>
            <a:ext cx="9155113" cy="44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0"/>
          <p:cNvSpPr>
            <a:spLocks noChangeArrowheads="1"/>
          </p:cNvSpPr>
          <p:nvPr/>
        </p:nvSpPr>
        <p:spPr bwMode="auto">
          <a:xfrm>
            <a:off x="2409825" y="4410075"/>
            <a:ext cx="523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5364" name="Rectangle 22"/>
          <p:cNvSpPr>
            <a:spLocks noChangeArrowheads="1"/>
          </p:cNvSpPr>
          <p:nvPr/>
        </p:nvSpPr>
        <p:spPr bwMode="auto">
          <a:xfrm>
            <a:off x="4683125" y="4410075"/>
            <a:ext cx="523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5365" name="Rectangle 24"/>
          <p:cNvSpPr>
            <a:spLocks noChangeArrowheads="1"/>
          </p:cNvSpPr>
          <p:nvPr/>
        </p:nvSpPr>
        <p:spPr bwMode="auto">
          <a:xfrm>
            <a:off x="6815138" y="4410075"/>
            <a:ext cx="52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5366" name="Rectangle 26"/>
          <p:cNvSpPr>
            <a:spLocks noChangeArrowheads="1"/>
          </p:cNvSpPr>
          <p:nvPr/>
        </p:nvSpPr>
        <p:spPr bwMode="auto">
          <a:xfrm>
            <a:off x="8523288" y="246380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5367" name="Rectangle 28"/>
          <p:cNvSpPr>
            <a:spLocks noChangeArrowheads="1"/>
          </p:cNvSpPr>
          <p:nvPr/>
        </p:nvSpPr>
        <p:spPr bwMode="auto">
          <a:xfrm>
            <a:off x="8899525" y="3640138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5368" name="Rectangle 30"/>
          <p:cNvSpPr>
            <a:spLocks noChangeArrowheads="1"/>
          </p:cNvSpPr>
          <p:nvPr/>
        </p:nvSpPr>
        <p:spPr bwMode="auto">
          <a:xfrm>
            <a:off x="1703388" y="4597400"/>
            <a:ext cx="52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 b="1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5369" name="Rectangle 32"/>
          <p:cNvSpPr>
            <a:spLocks noChangeArrowheads="1"/>
          </p:cNvSpPr>
          <p:nvPr/>
        </p:nvSpPr>
        <p:spPr bwMode="auto">
          <a:xfrm>
            <a:off x="4070350" y="4597400"/>
            <a:ext cx="523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 b="1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5370" name="Rectangle 34"/>
          <p:cNvSpPr>
            <a:spLocks noChangeArrowheads="1"/>
          </p:cNvSpPr>
          <p:nvPr/>
        </p:nvSpPr>
        <p:spPr bwMode="auto">
          <a:xfrm>
            <a:off x="6078538" y="4597400"/>
            <a:ext cx="52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 b="1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5371" name="Rectangle 35"/>
          <p:cNvSpPr>
            <a:spLocks noChangeArrowheads="1"/>
          </p:cNvSpPr>
          <p:nvPr/>
        </p:nvSpPr>
        <p:spPr bwMode="auto">
          <a:xfrm>
            <a:off x="6908800" y="4597400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altLang="en-US"/>
          </a:p>
        </p:txBody>
      </p:sp>
      <p:sp>
        <p:nvSpPr>
          <p:cNvPr id="15372" name="Rectangle 36"/>
          <p:cNvSpPr>
            <a:spLocks noChangeArrowheads="1"/>
          </p:cNvSpPr>
          <p:nvPr/>
        </p:nvSpPr>
        <p:spPr bwMode="auto">
          <a:xfrm>
            <a:off x="433388" y="4832350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altLang="en-US"/>
          </a:p>
        </p:txBody>
      </p:sp>
      <p:sp>
        <p:nvSpPr>
          <p:cNvPr id="15373" name="Rectangle 21"/>
          <p:cNvSpPr>
            <a:spLocks noChangeArrowheads="1"/>
          </p:cNvSpPr>
          <p:nvPr/>
        </p:nvSpPr>
        <p:spPr bwMode="auto">
          <a:xfrm>
            <a:off x="2417763" y="4516438"/>
            <a:ext cx="1301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5374" name="Rectangle 23"/>
          <p:cNvSpPr>
            <a:spLocks noChangeArrowheads="1"/>
          </p:cNvSpPr>
          <p:nvPr/>
        </p:nvSpPr>
        <p:spPr bwMode="auto">
          <a:xfrm>
            <a:off x="4730750" y="4581525"/>
            <a:ext cx="1301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5375" name="Rectangle 25"/>
          <p:cNvSpPr>
            <a:spLocks noChangeArrowheads="1"/>
          </p:cNvSpPr>
          <p:nvPr/>
        </p:nvSpPr>
        <p:spPr bwMode="auto">
          <a:xfrm>
            <a:off x="6977063" y="4516438"/>
            <a:ext cx="1301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5376" name="Rectangle 28"/>
          <p:cNvSpPr>
            <a:spLocks noChangeArrowheads="1"/>
          </p:cNvSpPr>
          <p:nvPr/>
        </p:nvSpPr>
        <p:spPr bwMode="auto">
          <a:xfrm>
            <a:off x="8753475" y="2527300"/>
            <a:ext cx="1460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5377" name="Rectangle 30"/>
          <p:cNvSpPr>
            <a:spLocks noChangeArrowheads="1"/>
          </p:cNvSpPr>
          <p:nvPr/>
        </p:nvSpPr>
        <p:spPr bwMode="auto">
          <a:xfrm>
            <a:off x="9144000" y="3733800"/>
            <a:ext cx="1301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5378" name="Rectangle 32"/>
          <p:cNvSpPr>
            <a:spLocks noChangeArrowheads="1"/>
          </p:cNvSpPr>
          <p:nvPr/>
        </p:nvSpPr>
        <p:spPr bwMode="auto">
          <a:xfrm>
            <a:off x="1684338" y="4760913"/>
            <a:ext cx="1460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5379" name="Rectangle 34"/>
          <p:cNvSpPr>
            <a:spLocks noChangeArrowheads="1"/>
          </p:cNvSpPr>
          <p:nvPr/>
        </p:nvSpPr>
        <p:spPr bwMode="auto">
          <a:xfrm>
            <a:off x="4143375" y="4760913"/>
            <a:ext cx="1460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5380" name="Rectangle 36"/>
          <p:cNvSpPr>
            <a:spLocks noChangeArrowheads="1"/>
          </p:cNvSpPr>
          <p:nvPr/>
        </p:nvSpPr>
        <p:spPr bwMode="auto">
          <a:xfrm>
            <a:off x="6211888" y="4760913"/>
            <a:ext cx="1460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5381" name="Rectangle 37"/>
          <p:cNvSpPr>
            <a:spLocks noChangeArrowheads="1"/>
          </p:cNvSpPr>
          <p:nvPr/>
        </p:nvSpPr>
        <p:spPr bwMode="auto">
          <a:xfrm>
            <a:off x="7091363" y="4760913"/>
            <a:ext cx="1635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/>
          </a:p>
        </p:txBody>
      </p:sp>
      <p:sp>
        <p:nvSpPr>
          <p:cNvPr id="15382" name="Rectangle 38"/>
          <p:cNvSpPr>
            <a:spLocks noChangeArrowheads="1"/>
          </p:cNvSpPr>
          <p:nvPr/>
        </p:nvSpPr>
        <p:spPr bwMode="auto">
          <a:xfrm>
            <a:off x="365125" y="5005388"/>
            <a:ext cx="1635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/>
          </a:p>
        </p:txBody>
      </p:sp>
      <p:pic>
        <p:nvPicPr>
          <p:cNvPr id="15383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3"/>
          <a:stretch>
            <a:fillRect/>
          </a:stretch>
        </p:blipFill>
        <p:spPr bwMode="auto">
          <a:xfrm>
            <a:off x="0" y="1500188"/>
            <a:ext cx="91519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PHLs are also displayed on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2409825" y="4410075"/>
            <a:ext cx="523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6388" name="Rectangle 22"/>
          <p:cNvSpPr>
            <a:spLocks noChangeArrowheads="1"/>
          </p:cNvSpPr>
          <p:nvPr/>
        </p:nvSpPr>
        <p:spPr bwMode="auto">
          <a:xfrm>
            <a:off x="4683125" y="4410075"/>
            <a:ext cx="523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6389" name="Rectangle 24"/>
          <p:cNvSpPr>
            <a:spLocks noChangeArrowheads="1"/>
          </p:cNvSpPr>
          <p:nvPr/>
        </p:nvSpPr>
        <p:spPr bwMode="auto">
          <a:xfrm>
            <a:off x="6815138" y="4410075"/>
            <a:ext cx="52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6390" name="Rectangle 26"/>
          <p:cNvSpPr>
            <a:spLocks noChangeArrowheads="1"/>
          </p:cNvSpPr>
          <p:nvPr/>
        </p:nvSpPr>
        <p:spPr bwMode="auto">
          <a:xfrm>
            <a:off x="8523288" y="246380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6391" name="Rectangle 28"/>
          <p:cNvSpPr>
            <a:spLocks noChangeArrowheads="1"/>
          </p:cNvSpPr>
          <p:nvPr/>
        </p:nvSpPr>
        <p:spPr bwMode="auto">
          <a:xfrm>
            <a:off x="8899525" y="3640138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6392" name="Rectangle 30"/>
          <p:cNvSpPr>
            <a:spLocks noChangeArrowheads="1"/>
          </p:cNvSpPr>
          <p:nvPr/>
        </p:nvSpPr>
        <p:spPr bwMode="auto">
          <a:xfrm>
            <a:off x="1703388" y="4597400"/>
            <a:ext cx="52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 b="1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6393" name="Rectangle 32"/>
          <p:cNvSpPr>
            <a:spLocks noChangeArrowheads="1"/>
          </p:cNvSpPr>
          <p:nvPr/>
        </p:nvSpPr>
        <p:spPr bwMode="auto">
          <a:xfrm>
            <a:off x="4070350" y="4597400"/>
            <a:ext cx="523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 b="1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6394" name="Rectangle 34"/>
          <p:cNvSpPr>
            <a:spLocks noChangeArrowheads="1"/>
          </p:cNvSpPr>
          <p:nvPr/>
        </p:nvSpPr>
        <p:spPr bwMode="auto">
          <a:xfrm>
            <a:off x="6078538" y="4597400"/>
            <a:ext cx="52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 b="1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6395" name="Rectangle 35"/>
          <p:cNvSpPr>
            <a:spLocks noChangeArrowheads="1"/>
          </p:cNvSpPr>
          <p:nvPr/>
        </p:nvSpPr>
        <p:spPr bwMode="auto">
          <a:xfrm>
            <a:off x="6908800" y="4597400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altLang="en-US"/>
          </a:p>
        </p:txBody>
      </p:sp>
      <p:sp>
        <p:nvSpPr>
          <p:cNvPr id="16396" name="Rectangle 36"/>
          <p:cNvSpPr>
            <a:spLocks noChangeArrowheads="1"/>
          </p:cNvSpPr>
          <p:nvPr/>
        </p:nvSpPr>
        <p:spPr bwMode="auto">
          <a:xfrm>
            <a:off x="433388" y="4832350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altLang="en-US"/>
          </a:p>
        </p:txBody>
      </p:sp>
      <p:sp>
        <p:nvSpPr>
          <p:cNvPr id="16397" name="Rectangle 21"/>
          <p:cNvSpPr>
            <a:spLocks noChangeArrowheads="1"/>
          </p:cNvSpPr>
          <p:nvPr/>
        </p:nvSpPr>
        <p:spPr bwMode="auto">
          <a:xfrm>
            <a:off x="2417763" y="4516438"/>
            <a:ext cx="1301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6398" name="Rectangle 23"/>
          <p:cNvSpPr>
            <a:spLocks noChangeArrowheads="1"/>
          </p:cNvSpPr>
          <p:nvPr/>
        </p:nvSpPr>
        <p:spPr bwMode="auto">
          <a:xfrm>
            <a:off x="4730750" y="4581525"/>
            <a:ext cx="1301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6399" name="Rectangle 25"/>
          <p:cNvSpPr>
            <a:spLocks noChangeArrowheads="1"/>
          </p:cNvSpPr>
          <p:nvPr/>
        </p:nvSpPr>
        <p:spPr bwMode="auto">
          <a:xfrm>
            <a:off x="6977063" y="4516438"/>
            <a:ext cx="1301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6400" name="Rectangle 28"/>
          <p:cNvSpPr>
            <a:spLocks noChangeArrowheads="1"/>
          </p:cNvSpPr>
          <p:nvPr/>
        </p:nvSpPr>
        <p:spPr bwMode="auto">
          <a:xfrm>
            <a:off x="8753475" y="2527300"/>
            <a:ext cx="1460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6401" name="Rectangle 30"/>
          <p:cNvSpPr>
            <a:spLocks noChangeArrowheads="1"/>
          </p:cNvSpPr>
          <p:nvPr/>
        </p:nvSpPr>
        <p:spPr bwMode="auto">
          <a:xfrm>
            <a:off x="9144000" y="3733800"/>
            <a:ext cx="1301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6402" name="Rectangle 32"/>
          <p:cNvSpPr>
            <a:spLocks noChangeArrowheads="1"/>
          </p:cNvSpPr>
          <p:nvPr/>
        </p:nvSpPr>
        <p:spPr bwMode="auto">
          <a:xfrm>
            <a:off x="1684338" y="4760913"/>
            <a:ext cx="1460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6403" name="Rectangle 34"/>
          <p:cNvSpPr>
            <a:spLocks noChangeArrowheads="1"/>
          </p:cNvSpPr>
          <p:nvPr/>
        </p:nvSpPr>
        <p:spPr bwMode="auto">
          <a:xfrm>
            <a:off x="4143375" y="4760913"/>
            <a:ext cx="1460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6404" name="Rectangle 36"/>
          <p:cNvSpPr>
            <a:spLocks noChangeArrowheads="1"/>
          </p:cNvSpPr>
          <p:nvPr/>
        </p:nvSpPr>
        <p:spPr bwMode="auto">
          <a:xfrm>
            <a:off x="6211888" y="4760913"/>
            <a:ext cx="1460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6405" name="Rectangle 37"/>
          <p:cNvSpPr>
            <a:spLocks noChangeArrowheads="1"/>
          </p:cNvSpPr>
          <p:nvPr/>
        </p:nvSpPr>
        <p:spPr bwMode="auto">
          <a:xfrm>
            <a:off x="7091363" y="4760913"/>
            <a:ext cx="1635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/>
          </a:p>
        </p:txBody>
      </p:sp>
      <p:sp>
        <p:nvSpPr>
          <p:cNvPr id="16406" name="Rectangle 38"/>
          <p:cNvSpPr>
            <a:spLocks noChangeArrowheads="1"/>
          </p:cNvSpPr>
          <p:nvPr/>
        </p:nvSpPr>
        <p:spPr bwMode="auto">
          <a:xfrm>
            <a:off x="365125" y="5005388"/>
            <a:ext cx="1635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/>
          </a:p>
        </p:txBody>
      </p:sp>
      <p:pic>
        <p:nvPicPr>
          <p:cNvPr id="1640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9"/>
          <a:stretch>
            <a:fillRect/>
          </a:stretch>
        </p:blipFill>
        <p:spPr bwMode="auto">
          <a:xfrm>
            <a:off x="175338" y="1871698"/>
            <a:ext cx="8799426" cy="400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74487" y="1229851"/>
            <a:ext cx="8601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5E5E5E"/>
                </a:solidFill>
                <a:latin typeface="Arial" charset="0"/>
              </a:rPr>
              <a:t>An Excel spreadsheet where you </a:t>
            </a:r>
            <a:r>
              <a:rPr lang="en-GB" sz="2000" dirty="0" smtClean="0">
                <a:solidFill>
                  <a:srgbClr val="5E5E5E"/>
                </a:solidFill>
                <a:latin typeface="Arial" charset="0"/>
              </a:rPr>
              <a:t>can enter your own seasonal factors</a:t>
            </a:r>
            <a:endParaRPr lang="en-GB" sz="2000" dirty="0">
              <a:solidFill>
                <a:srgbClr val="5E5E5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downloadable calculator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downloadable calculator</a:t>
            </a:r>
          </a:p>
        </p:txBody>
      </p:sp>
      <p:sp>
        <p:nvSpPr>
          <p:cNvPr id="17411" name="Rectangle 20"/>
          <p:cNvSpPr>
            <a:spLocks noChangeArrowheads="1"/>
          </p:cNvSpPr>
          <p:nvPr/>
        </p:nvSpPr>
        <p:spPr bwMode="auto">
          <a:xfrm>
            <a:off x="2409825" y="4410075"/>
            <a:ext cx="523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7412" name="Rectangle 22"/>
          <p:cNvSpPr>
            <a:spLocks noChangeArrowheads="1"/>
          </p:cNvSpPr>
          <p:nvPr/>
        </p:nvSpPr>
        <p:spPr bwMode="auto">
          <a:xfrm>
            <a:off x="4683125" y="4410075"/>
            <a:ext cx="523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7413" name="Rectangle 24"/>
          <p:cNvSpPr>
            <a:spLocks noChangeArrowheads="1"/>
          </p:cNvSpPr>
          <p:nvPr/>
        </p:nvSpPr>
        <p:spPr bwMode="auto">
          <a:xfrm>
            <a:off x="6815138" y="4410075"/>
            <a:ext cx="52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7414" name="Rectangle 26"/>
          <p:cNvSpPr>
            <a:spLocks noChangeArrowheads="1"/>
          </p:cNvSpPr>
          <p:nvPr/>
        </p:nvSpPr>
        <p:spPr bwMode="auto">
          <a:xfrm>
            <a:off x="8523288" y="246380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7415" name="Rectangle 28"/>
          <p:cNvSpPr>
            <a:spLocks noChangeArrowheads="1"/>
          </p:cNvSpPr>
          <p:nvPr/>
        </p:nvSpPr>
        <p:spPr bwMode="auto">
          <a:xfrm>
            <a:off x="8899525" y="3640138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7416" name="Rectangle 30"/>
          <p:cNvSpPr>
            <a:spLocks noChangeArrowheads="1"/>
          </p:cNvSpPr>
          <p:nvPr/>
        </p:nvSpPr>
        <p:spPr bwMode="auto">
          <a:xfrm>
            <a:off x="1703388" y="4597400"/>
            <a:ext cx="52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 b="1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7417" name="Rectangle 32"/>
          <p:cNvSpPr>
            <a:spLocks noChangeArrowheads="1"/>
          </p:cNvSpPr>
          <p:nvPr/>
        </p:nvSpPr>
        <p:spPr bwMode="auto">
          <a:xfrm>
            <a:off x="4070350" y="4597400"/>
            <a:ext cx="523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 b="1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7418" name="Rectangle 34"/>
          <p:cNvSpPr>
            <a:spLocks noChangeArrowheads="1"/>
          </p:cNvSpPr>
          <p:nvPr/>
        </p:nvSpPr>
        <p:spPr bwMode="auto">
          <a:xfrm>
            <a:off x="6078538" y="4597400"/>
            <a:ext cx="52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500" b="1">
                <a:solidFill>
                  <a:srgbClr val="000000"/>
                </a:solidFill>
              </a:rPr>
              <a:t> </a:t>
            </a:r>
            <a:endParaRPr lang="en-GB" altLang="en-US"/>
          </a:p>
        </p:txBody>
      </p:sp>
      <p:sp>
        <p:nvSpPr>
          <p:cNvPr id="17419" name="Rectangle 35"/>
          <p:cNvSpPr>
            <a:spLocks noChangeArrowheads="1"/>
          </p:cNvSpPr>
          <p:nvPr/>
        </p:nvSpPr>
        <p:spPr bwMode="auto">
          <a:xfrm>
            <a:off x="6908800" y="4597400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altLang="en-US"/>
          </a:p>
        </p:txBody>
      </p:sp>
      <p:sp>
        <p:nvSpPr>
          <p:cNvPr id="17420" name="Rectangle 36"/>
          <p:cNvSpPr>
            <a:spLocks noChangeArrowheads="1"/>
          </p:cNvSpPr>
          <p:nvPr/>
        </p:nvSpPr>
        <p:spPr bwMode="auto">
          <a:xfrm>
            <a:off x="433388" y="4832350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altLang="en-US"/>
          </a:p>
        </p:txBody>
      </p:sp>
      <p:sp>
        <p:nvSpPr>
          <p:cNvPr id="17421" name="Rectangle 21"/>
          <p:cNvSpPr>
            <a:spLocks noChangeArrowheads="1"/>
          </p:cNvSpPr>
          <p:nvPr/>
        </p:nvSpPr>
        <p:spPr bwMode="auto">
          <a:xfrm>
            <a:off x="2417763" y="4516438"/>
            <a:ext cx="1301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7422" name="Rectangle 23"/>
          <p:cNvSpPr>
            <a:spLocks noChangeArrowheads="1"/>
          </p:cNvSpPr>
          <p:nvPr/>
        </p:nvSpPr>
        <p:spPr bwMode="auto">
          <a:xfrm>
            <a:off x="4730750" y="4581525"/>
            <a:ext cx="1301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7423" name="Rectangle 25"/>
          <p:cNvSpPr>
            <a:spLocks noChangeArrowheads="1"/>
          </p:cNvSpPr>
          <p:nvPr/>
        </p:nvSpPr>
        <p:spPr bwMode="auto">
          <a:xfrm>
            <a:off x="6977063" y="4516438"/>
            <a:ext cx="1301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7424" name="Rectangle 28"/>
          <p:cNvSpPr>
            <a:spLocks noChangeArrowheads="1"/>
          </p:cNvSpPr>
          <p:nvPr/>
        </p:nvSpPr>
        <p:spPr bwMode="auto">
          <a:xfrm>
            <a:off x="8753475" y="2527300"/>
            <a:ext cx="1460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7425" name="Rectangle 30"/>
          <p:cNvSpPr>
            <a:spLocks noChangeArrowheads="1"/>
          </p:cNvSpPr>
          <p:nvPr/>
        </p:nvSpPr>
        <p:spPr bwMode="auto">
          <a:xfrm>
            <a:off x="9144000" y="3733800"/>
            <a:ext cx="1301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7426" name="Rectangle 32"/>
          <p:cNvSpPr>
            <a:spLocks noChangeArrowheads="1"/>
          </p:cNvSpPr>
          <p:nvPr/>
        </p:nvSpPr>
        <p:spPr bwMode="auto">
          <a:xfrm>
            <a:off x="1684338" y="4760913"/>
            <a:ext cx="1460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7427" name="Rectangle 34"/>
          <p:cNvSpPr>
            <a:spLocks noChangeArrowheads="1"/>
          </p:cNvSpPr>
          <p:nvPr/>
        </p:nvSpPr>
        <p:spPr bwMode="auto">
          <a:xfrm>
            <a:off x="4143375" y="4760913"/>
            <a:ext cx="1460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7428" name="Rectangle 36"/>
          <p:cNvSpPr>
            <a:spLocks noChangeArrowheads="1"/>
          </p:cNvSpPr>
          <p:nvPr/>
        </p:nvSpPr>
        <p:spPr bwMode="auto">
          <a:xfrm>
            <a:off x="6211888" y="4760913"/>
            <a:ext cx="1460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 </a:t>
            </a:r>
            <a:endParaRPr lang="en-US" altLang="en-US"/>
          </a:p>
        </p:txBody>
      </p:sp>
      <p:sp>
        <p:nvSpPr>
          <p:cNvPr id="17429" name="Rectangle 37"/>
          <p:cNvSpPr>
            <a:spLocks noChangeArrowheads="1"/>
          </p:cNvSpPr>
          <p:nvPr/>
        </p:nvSpPr>
        <p:spPr bwMode="auto">
          <a:xfrm>
            <a:off x="7091363" y="4760913"/>
            <a:ext cx="1635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/>
          </a:p>
        </p:txBody>
      </p:sp>
      <p:sp>
        <p:nvSpPr>
          <p:cNvPr id="17430" name="Rectangle 38"/>
          <p:cNvSpPr>
            <a:spLocks noChangeArrowheads="1"/>
          </p:cNvSpPr>
          <p:nvPr/>
        </p:nvSpPr>
        <p:spPr bwMode="auto">
          <a:xfrm>
            <a:off x="365125" y="5005388"/>
            <a:ext cx="1635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/>
            <a:r>
              <a:rPr lang="en-GB" sz="2800" dirty="0"/>
              <a:t>The downloadable calculator is available to give estimates at a scale below province.</a:t>
            </a:r>
          </a:p>
          <a:p>
            <a:pPr marL="355600" indent="-355600"/>
            <a:r>
              <a:rPr lang="en-GB" sz="2800" dirty="0"/>
              <a:t> Add your own data to the calculator easily</a:t>
            </a:r>
          </a:p>
          <a:p>
            <a:pPr marL="355600" indent="-355600"/>
            <a:r>
              <a:rPr lang="en-GB" sz="2800" dirty="0"/>
              <a:t> If you know the weights of threshed grain available the calculator can estimate grain production</a:t>
            </a:r>
          </a:p>
          <a:p>
            <a:pPr marL="355600" indent="-355600"/>
            <a:r>
              <a:rPr lang="en-GB" sz="2800" dirty="0"/>
              <a:t>Use the calculator to evaluate loss reductions in projects or to model ‘what if’ </a:t>
            </a:r>
            <a:r>
              <a:rPr lang="en-GB" sz="2800" dirty="0" smtClean="0"/>
              <a:t>situations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phlis.net/aphlis-plus/images/satell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1245235" cy="9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B283-6047-4287-89D8-05B895BD561D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</a:t>
            </a:r>
            <a:r>
              <a:rPr lang="en-GB" b="1" i="1" dirty="0"/>
              <a:t>A</a:t>
            </a:r>
            <a:r>
              <a:rPr lang="en-GB" b="1" dirty="0"/>
              <a:t>PHLIS</a:t>
            </a:r>
            <a:r>
              <a:rPr lang="en-GB" b="1" baseline="30000" dirty="0" smtClean="0"/>
              <a:t>+</a:t>
            </a:r>
            <a:r>
              <a:rPr lang="en-GB" dirty="0" smtClean="0"/>
              <a:t>? A </a:t>
            </a:r>
            <a:r>
              <a:rPr lang="en-GB" dirty="0"/>
              <a:t>bigger and better </a:t>
            </a:r>
            <a:r>
              <a:rPr lang="en-GB" b="1" i="1" dirty="0"/>
              <a:t>A</a:t>
            </a:r>
            <a:r>
              <a:rPr lang="en-GB" b="1" dirty="0"/>
              <a:t>PHLIS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12737" y="1301750"/>
            <a:ext cx="4259263" cy="4808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E38A4B"/>
                </a:solidFill>
              </a:rPr>
              <a:t>Wider coverage</a:t>
            </a:r>
          </a:p>
          <a:p>
            <a:pPr marL="357188" lvl="1" indent="-177800"/>
            <a:r>
              <a:rPr lang="en-GB" sz="2000" dirty="0" smtClean="0"/>
              <a:t>Additional crops</a:t>
            </a:r>
          </a:p>
          <a:p>
            <a:pPr marL="357188" lvl="1" indent="-177800"/>
            <a:r>
              <a:rPr lang="en-GB" sz="2000" dirty="0" smtClean="0"/>
              <a:t>Financial loss estimates</a:t>
            </a:r>
          </a:p>
          <a:p>
            <a:pPr marL="357188" lvl="1" indent="-177800"/>
            <a:r>
              <a:rPr lang="en-GB" sz="2000" dirty="0" smtClean="0"/>
              <a:t>Nutritional loss estimates</a:t>
            </a:r>
            <a:endParaRPr lang="en-GB" sz="2000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4768850" y="1301750"/>
            <a:ext cx="4375150" cy="4062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E38A4B"/>
                </a:solidFill>
              </a:rPr>
              <a:t>New partnerships</a:t>
            </a:r>
          </a:p>
          <a:p>
            <a:pPr marL="0" indent="0">
              <a:buNone/>
            </a:pPr>
            <a:r>
              <a:rPr lang="en-GB" sz="2000" dirty="0" smtClean="0"/>
              <a:t>APHLIS Steering </a:t>
            </a:r>
            <a:r>
              <a:rPr lang="en-GB" sz="2000" dirty="0"/>
              <a:t>Committee of international experts</a:t>
            </a:r>
          </a:p>
          <a:p>
            <a:pPr marL="0" indent="0">
              <a:buNone/>
            </a:pPr>
            <a:r>
              <a:rPr lang="en-GB" sz="2000" dirty="0" smtClean="0"/>
              <a:t>APHLIS Technical </a:t>
            </a:r>
            <a:r>
              <a:rPr lang="en-GB" sz="2000" dirty="0"/>
              <a:t>Board for validating:</a:t>
            </a:r>
          </a:p>
          <a:p>
            <a:pPr marL="342900" lvl="1" indent="0">
              <a:buNone/>
            </a:pPr>
            <a:r>
              <a:rPr lang="en-GB" dirty="0"/>
              <a:t>Data collection</a:t>
            </a:r>
          </a:p>
          <a:p>
            <a:pPr marL="342900" lvl="1" indent="0">
              <a:buNone/>
            </a:pPr>
            <a:r>
              <a:rPr lang="en-GB" dirty="0"/>
              <a:t>Algorithms/models</a:t>
            </a:r>
          </a:p>
          <a:p>
            <a:pPr marL="0" indent="0">
              <a:buNone/>
            </a:pPr>
            <a:r>
              <a:rPr lang="en-GB" sz="2000" dirty="0"/>
              <a:t>Connection to </a:t>
            </a:r>
            <a:r>
              <a:rPr lang="en-GB" sz="2000" dirty="0" smtClean="0"/>
              <a:t>numerous </a:t>
            </a:r>
            <a:r>
              <a:rPr lang="en-GB" sz="2000" dirty="0"/>
              <a:t>PHL </a:t>
            </a:r>
            <a:r>
              <a:rPr lang="en-GB" sz="2000" dirty="0" smtClean="0"/>
              <a:t>communities </a:t>
            </a:r>
            <a:r>
              <a:rPr lang="en-GB" sz="2000" dirty="0"/>
              <a:t>of practice (especially FAO initiative)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20" y="2664737"/>
            <a:ext cx="4055038" cy="925953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255181" y="3861048"/>
            <a:ext cx="4169050" cy="2449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3400" dirty="0">
                <a:solidFill>
                  <a:srgbClr val="E38A4B"/>
                </a:solidFill>
                <a:latin typeface="Calibri" panose="020F0502020204030204"/>
              </a:rPr>
              <a:t>Improved estimates</a:t>
            </a:r>
          </a:p>
          <a:p>
            <a:pPr marL="357188" lvl="1" indent="-177800" fontAlgn="auto">
              <a:spcBef>
                <a:spcPts val="600"/>
              </a:spcBef>
              <a:spcAft>
                <a:spcPts val="0"/>
              </a:spcAft>
            </a:pPr>
            <a:r>
              <a:rPr lang="en-GB" sz="2900" dirty="0">
                <a:latin typeface="Calibri" panose="020F0502020204030204"/>
              </a:rPr>
              <a:t>Postharvest risk warnings (e.g. LGB or aflatoxin)</a:t>
            </a:r>
          </a:p>
          <a:p>
            <a:pPr marL="357188" lvl="1" indent="-177800" fontAlgn="auto">
              <a:spcBef>
                <a:spcPts val="600"/>
              </a:spcBef>
              <a:spcAft>
                <a:spcPts val="0"/>
              </a:spcAft>
            </a:pPr>
            <a:r>
              <a:rPr lang="en-GB" sz="2900" dirty="0">
                <a:latin typeface="Calibri" panose="020F0502020204030204"/>
              </a:rPr>
              <a:t>New losses algorithms</a:t>
            </a:r>
          </a:p>
          <a:p>
            <a:pPr marL="357188" lvl="1" indent="-177800" fontAlgn="auto">
              <a:spcBef>
                <a:spcPts val="600"/>
              </a:spcBef>
              <a:spcAft>
                <a:spcPts val="0"/>
              </a:spcAft>
            </a:pPr>
            <a:r>
              <a:rPr lang="en-GB" sz="2900" dirty="0">
                <a:latin typeface="Calibri" panose="020F0502020204030204"/>
              </a:rPr>
              <a:t>Better data collection</a:t>
            </a:r>
          </a:p>
          <a:p>
            <a:pPr marL="357188" lvl="1" indent="-177800" fontAlgn="auto">
              <a:spcBef>
                <a:spcPts val="600"/>
              </a:spcBef>
              <a:spcAft>
                <a:spcPts val="0"/>
              </a:spcAft>
            </a:pPr>
            <a:r>
              <a:rPr lang="en-GB" sz="2900" dirty="0">
                <a:latin typeface="Calibri" panose="020F0502020204030204"/>
              </a:rPr>
              <a:t>Improved user interface</a:t>
            </a:r>
          </a:p>
          <a:p>
            <a:pPr marL="357188" lvl="1" indent="-177800" fontAlgn="auto">
              <a:spcBef>
                <a:spcPts val="600"/>
              </a:spcBef>
              <a:spcAft>
                <a:spcPts val="0"/>
              </a:spcAft>
            </a:pPr>
            <a:r>
              <a:rPr lang="en-GB" sz="2900" dirty="0">
                <a:latin typeface="Calibri" panose="020F0502020204030204"/>
              </a:rPr>
              <a:t>Further development of the network of experts</a:t>
            </a:r>
          </a:p>
        </p:txBody>
      </p:sp>
      <p:pic>
        <p:nvPicPr>
          <p:cNvPr id="11" name="Picture 2" descr="http://aphlis.net/aphlis-plus/images/bmgf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69" y="5058003"/>
            <a:ext cx="3321044" cy="61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74007" y="4732474"/>
            <a:ext cx="343461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1" algn="ctr" defTabSz="685800" fontAlgn="auto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</a:pPr>
            <a:r>
              <a:rPr lang="en-GB" dirty="0">
                <a:solidFill>
                  <a:srgbClr val="5E5E5E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APHLIS+ is funded by the</a:t>
            </a:r>
          </a:p>
        </p:txBody>
      </p:sp>
    </p:spTree>
    <p:extLst>
      <p:ext uri="{BB962C8B-B14F-4D97-AF65-F5344CB8AC3E}">
        <p14:creationId xmlns:p14="http://schemas.microsoft.com/office/powerpoint/2010/main" val="351949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  <p:bldP spid="9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5821-23AD-402B-B40F-12BBC191774D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Expanding APHLIS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91" y="1865229"/>
            <a:ext cx="3600000" cy="349632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53514" y="1749954"/>
            <a:ext cx="3765447" cy="744279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5E5E5E"/>
                </a:solidFill>
              </a:rPr>
              <a:t>Quantitative loss estimate </a:t>
            </a:r>
            <a:r>
              <a:rPr lang="en-GB" dirty="0">
                <a:solidFill>
                  <a:srgbClr val="5E5E5E"/>
                </a:solidFill>
              </a:rPr>
              <a:t>(by % weight loss and tons lost)</a:t>
            </a:r>
            <a:endParaRPr lang="en-GB" sz="2400" dirty="0">
              <a:solidFill>
                <a:srgbClr val="5E5E5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61190" y="2989434"/>
            <a:ext cx="4409161" cy="8839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5E5E5E"/>
                </a:solidFill>
              </a:rPr>
              <a:t>Financial loss estimate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5E5E5E"/>
                </a:solidFill>
              </a:rPr>
              <a:t>($)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04760" y="4220707"/>
            <a:ext cx="4365592" cy="10044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5E5E5E"/>
                </a:solidFill>
              </a:rPr>
              <a:t>Nutritional loss estimate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5E5E5E"/>
                </a:solidFill>
              </a:rPr>
              <a:t>(calories and change in selected nutrients)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7275" y="2435616"/>
            <a:ext cx="570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4214" y="3751023"/>
            <a:ext cx="570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+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08" y="4459404"/>
            <a:ext cx="1070812" cy="153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GB" altLang="en-US" sz="2800" dirty="0"/>
              <a:t>APHLIS is a network of local experts contributing postharvest weight loss data that are -</a:t>
            </a:r>
          </a:p>
          <a:p>
            <a:pPr marL="357188" indent="-357188">
              <a:tabLst>
                <a:tab pos="457200" algn="l"/>
              </a:tabLst>
            </a:pPr>
            <a:r>
              <a:rPr lang="en-GB" altLang="en-US" sz="2800" dirty="0" smtClean="0"/>
              <a:t>Transparent </a:t>
            </a:r>
            <a:r>
              <a:rPr lang="en-GB" altLang="en-US" sz="2800" dirty="0"/>
              <a:t>in the way they are calculated</a:t>
            </a:r>
          </a:p>
          <a:p>
            <a:pPr marL="357188" indent="-357188">
              <a:tabLst>
                <a:tab pos="457200" algn="l"/>
              </a:tabLst>
            </a:pPr>
            <a:r>
              <a:rPr lang="en-GB" altLang="en-US" sz="2800" dirty="0" smtClean="0"/>
              <a:t>Updated </a:t>
            </a:r>
            <a:r>
              <a:rPr lang="en-GB" altLang="en-US" sz="2800" dirty="0"/>
              <a:t>annually with the latest production figures</a:t>
            </a:r>
          </a:p>
          <a:p>
            <a:pPr marL="357188" indent="-357188">
              <a:tabLst>
                <a:tab pos="457200" algn="l"/>
              </a:tabLst>
            </a:pPr>
            <a:r>
              <a:rPr lang="en-GB" altLang="en-US" sz="2800" dirty="0" smtClean="0"/>
              <a:t>Based </a:t>
            </a:r>
            <a:r>
              <a:rPr lang="en-GB" altLang="en-US" sz="2800" dirty="0"/>
              <a:t>on the primary national unit (i.e. province)</a:t>
            </a:r>
          </a:p>
          <a:p>
            <a:pPr marL="357188" indent="-357188">
              <a:tabLst>
                <a:tab pos="457200" algn="l"/>
              </a:tabLst>
            </a:pPr>
            <a:r>
              <a:rPr lang="en-GB" altLang="en-US" sz="2800" dirty="0" smtClean="0"/>
              <a:t>Upgradeable </a:t>
            </a:r>
            <a:r>
              <a:rPr lang="en-GB" altLang="en-US" sz="2800" dirty="0"/>
              <a:t>as more loss data become </a:t>
            </a:r>
            <a:r>
              <a:rPr lang="en-GB" altLang="en-US" sz="2800" dirty="0" smtClean="0"/>
              <a:t>available</a:t>
            </a:r>
            <a:endParaRPr lang="en-GB" alt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GB" dirty="0"/>
              <a:t>What is APHLIS?</a:t>
            </a:r>
          </a:p>
          <a:p>
            <a:pPr>
              <a:spcAft>
                <a:spcPts val="1200"/>
              </a:spcAft>
              <a:defRPr/>
            </a:pPr>
            <a:r>
              <a:rPr lang="en-GB" dirty="0"/>
              <a:t>What does APHLIS offer?</a:t>
            </a:r>
          </a:p>
          <a:p>
            <a:pPr>
              <a:spcAft>
                <a:spcPts val="1200"/>
              </a:spcAft>
              <a:defRPr/>
            </a:pPr>
            <a:r>
              <a:rPr lang="en-GB" dirty="0"/>
              <a:t>Components of APHLIS</a:t>
            </a:r>
          </a:p>
          <a:p>
            <a:pPr>
              <a:spcAft>
                <a:spcPts val="1200"/>
              </a:spcAft>
              <a:defRPr/>
            </a:pPr>
            <a:r>
              <a:rPr lang="en-GB" dirty="0"/>
              <a:t>The downloadable calculator</a:t>
            </a:r>
          </a:p>
          <a:p>
            <a:pPr>
              <a:spcAft>
                <a:spcPts val="1200"/>
              </a:spcAft>
              <a:defRPr/>
            </a:pPr>
            <a:r>
              <a:rPr lang="en-GB" dirty="0" smtClean="0"/>
              <a:t>What is APHLIS</a:t>
            </a:r>
            <a:r>
              <a:rPr lang="en-GB" baseline="30000" dirty="0" smtClean="0"/>
              <a:t>+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06247"/>
            <a:ext cx="30861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ea typeface="+mn-ea"/>
              </a:rPr>
              <a:t>A</a:t>
            </a:r>
            <a:r>
              <a:rPr lang="en-GB" dirty="0" smtClean="0">
                <a:ea typeface="+mn-ea"/>
              </a:rPr>
              <a:t>PHLIS+ is funded by the </a:t>
            </a:r>
            <a:endParaRPr lang="en-GB" dirty="0">
              <a:ea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APHLIS can help in -</a:t>
            </a:r>
          </a:p>
          <a:p>
            <a:pPr marL="357188" indent="-357188"/>
            <a:r>
              <a:rPr lang="en-GB" sz="2800" dirty="0" smtClean="0"/>
              <a:t>Agricultural </a:t>
            </a:r>
            <a:r>
              <a:rPr lang="en-GB" sz="2800" dirty="0"/>
              <a:t>policy development</a:t>
            </a:r>
          </a:p>
          <a:p>
            <a:pPr marL="357188" indent="-357188"/>
            <a:r>
              <a:rPr lang="en-GB" sz="2800" dirty="0" smtClean="0"/>
              <a:t>Identifying </a:t>
            </a:r>
            <a:r>
              <a:rPr lang="en-GB" sz="2800" dirty="0"/>
              <a:t>loss reduction priorities, and</a:t>
            </a:r>
          </a:p>
          <a:p>
            <a:pPr marL="357188" indent="-357188"/>
            <a:r>
              <a:rPr lang="en-GB" sz="2800" dirty="0" smtClean="0"/>
              <a:t>Monitoring </a:t>
            </a:r>
            <a:r>
              <a:rPr lang="en-GB" sz="2800" dirty="0"/>
              <a:t>and evaluation of loss reduction </a:t>
            </a:r>
            <a:r>
              <a:rPr lang="en-GB" sz="2800" dirty="0" smtClean="0"/>
              <a:t>projects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775821-23AD-402B-B40F-12BBC191774D}" type="slidenum">
              <a:rPr lang="en-GB" smtClean="0"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GB"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APHLIS</a:t>
            </a:r>
            <a:r>
              <a:rPr lang="en-GB" sz="2800" baseline="30000" dirty="0" smtClean="0"/>
              <a:t>+</a:t>
            </a:r>
            <a:r>
              <a:rPr lang="en-GB" sz="2800" dirty="0" smtClean="0"/>
              <a:t> will – </a:t>
            </a:r>
          </a:p>
          <a:p>
            <a:pPr marL="357188" indent="-346075"/>
            <a:r>
              <a:rPr lang="en-GB" sz="2800" dirty="0" smtClean="0"/>
              <a:t>Provide wider coverage of crops</a:t>
            </a:r>
          </a:p>
          <a:p>
            <a:pPr marL="357188" indent="-346075"/>
            <a:r>
              <a:rPr lang="en-GB" sz="2800" dirty="0" smtClean="0"/>
              <a:t>Introduce financial and nutritional loss estimates</a:t>
            </a:r>
          </a:p>
          <a:p>
            <a:pPr marL="357188" indent="-346075"/>
            <a:r>
              <a:rPr lang="en-GB" sz="2800" dirty="0" smtClean="0"/>
              <a:t>Create new partnerships</a:t>
            </a:r>
          </a:p>
          <a:p>
            <a:pPr marL="357188" indent="-346075"/>
            <a:r>
              <a:rPr lang="en-GB" sz="2800" dirty="0" smtClean="0"/>
              <a:t>Improve the science behind its estimates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7775821-23AD-402B-B40F-12BBC191774D}" type="slidenum">
              <a:rPr lang="en-GB" smtClean="0"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-GB"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7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APHLIS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APHLIS estimates the % postharvest  weight loss of cereal grains in Sub-Saharan Africa.  It </a:t>
            </a:r>
            <a:r>
              <a:rPr lang="en-GB" dirty="0" smtClean="0"/>
              <a:t>-</a:t>
            </a:r>
            <a:endParaRPr lang="en-GB" dirty="0"/>
          </a:p>
          <a:p>
            <a:r>
              <a:rPr lang="en-GB" dirty="0" smtClean="0"/>
              <a:t>Is </a:t>
            </a:r>
            <a:r>
              <a:rPr lang="en-GB" dirty="0"/>
              <a:t>based on a network of local experts who </a:t>
            </a:r>
            <a:r>
              <a:rPr lang="en-GB" dirty="0" smtClean="0"/>
              <a:t>submit seasonal </a:t>
            </a:r>
            <a:r>
              <a:rPr lang="en-GB" dirty="0"/>
              <a:t>observations</a:t>
            </a:r>
          </a:p>
          <a:p>
            <a:r>
              <a:rPr lang="en-GB" dirty="0" smtClean="0"/>
              <a:t>Gives </a:t>
            </a:r>
            <a:r>
              <a:rPr lang="en-GB" dirty="0"/>
              <a:t>loss estimates by cereal, by </a:t>
            </a:r>
            <a:r>
              <a:rPr lang="en-GB" dirty="0" smtClean="0"/>
              <a:t>country </a:t>
            </a:r>
            <a:r>
              <a:rPr lang="en-GB" dirty="0"/>
              <a:t>and by province</a:t>
            </a:r>
          </a:p>
          <a:p>
            <a:r>
              <a:rPr lang="en-GB" dirty="0" smtClean="0"/>
              <a:t>Loss </a:t>
            </a:r>
            <a:r>
              <a:rPr lang="en-GB" dirty="0"/>
              <a:t>estimates are updated annually</a:t>
            </a:r>
          </a:p>
          <a:p>
            <a:r>
              <a:rPr lang="en-GB" dirty="0" smtClean="0"/>
              <a:t>Is </a:t>
            </a:r>
            <a:r>
              <a:rPr lang="en-GB" dirty="0"/>
              <a:t>fully transparent for the method of calculation </a:t>
            </a:r>
            <a:r>
              <a:rPr lang="en-GB" dirty="0" smtClean="0"/>
              <a:t>and the </a:t>
            </a:r>
            <a:r>
              <a:rPr lang="en-GB" dirty="0"/>
              <a:t>data used, and</a:t>
            </a:r>
          </a:p>
          <a:p>
            <a:r>
              <a:rPr lang="en-GB" dirty="0" smtClean="0"/>
              <a:t>Can </a:t>
            </a:r>
            <a:r>
              <a:rPr lang="en-GB" dirty="0"/>
              <a:t>improve over time as better loss data can </a:t>
            </a:r>
            <a:r>
              <a:rPr lang="en-GB" dirty="0" smtClean="0"/>
              <a:t>easily </a:t>
            </a:r>
            <a:r>
              <a:rPr lang="en-GB" dirty="0"/>
              <a:t>be added to the </a:t>
            </a:r>
            <a:r>
              <a:rPr lang="en-GB" dirty="0" smtClean="0"/>
              <a:t>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EA8B283-6047-4287-89D8-05B895BD561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ea typeface="+mn-ea"/>
              </a:rPr>
              <a:t>A</a:t>
            </a:r>
            <a:r>
              <a:rPr lang="en-GB" dirty="0" smtClean="0">
                <a:ea typeface="+mn-ea"/>
              </a:rPr>
              <a:t>PHLIS+ is funded by the </a:t>
            </a:r>
            <a:endParaRPr lang="en-GB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14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does APHLIS offer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dirty="0"/>
              <a:t>APHLIS loss estimates can be used to </a:t>
            </a:r>
            <a:r>
              <a:rPr lang="en-GB" dirty="0" smtClean="0"/>
              <a:t>-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 smtClean="0"/>
              <a:t>Support </a:t>
            </a:r>
            <a:r>
              <a:rPr lang="en-GB" dirty="0"/>
              <a:t>agricultural policy formulation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Identify </a:t>
            </a:r>
            <a:r>
              <a:rPr lang="en-GB" dirty="0"/>
              <a:t>opportunities to improve </a:t>
            </a:r>
            <a:r>
              <a:rPr lang="en-GB" dirty="0" smtClean="0"/>
              <a:t>value </a:t>
            </a:r>
            <a:r>
              <a:rPr lang="en-GB" dirty="0"/>
              <a:t>chains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Improve </a:t>
            </a:r>
            <a:r>
              <a:rPr lang="en-GB" dirty="0"/>
              <a:t>food security (cereal supply estimates)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Monitor </a:t>
            </a:r>
            <a:r>
              <a:rPr lang="en-GB" dirty="0"/>
              <a:t>and evaluate loss reduction activities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EA8B283-6047-4287-89D8-05B895BD561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i="1" smtClean="0">
                <a:ea typeface="+mn-ea"/>
              </a:rPr>
              <a:t>A</a:t>
            </a:r>
            <a:r>
              <a:rPr lang="en-GB" smtClean="0">
                <a:ea typeface="+mn-ea"/>
              </a:rPr>
              <a:t>PHLIS+ is funded by the </a:t>
            </a:r>
            <a:endParaRPr lang="en-GB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99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87" y="205746"/>
            <a:ext cx="8049706" cy="676865"/>
          </a:xfrm>
        </p:spPr>
        <p:txBody>
          <a:bodyPr>
            <a:noAutofit/>
          </a:bodyPr>
          <a:lstStyle/>
          <a:p>
            <a:r>
              <a:rPr lang="en-GB" b="1" i="1" dirty="0" smtClean="0"/>
              <a:t>A</a:t>
            </a:r>
            <a:r>
              <a:rPr lang="en-GB" b="1" dirty="0" smtClean="0"/>
              <a:t>PHLIS</a:t>
            </a:r>
            <a:r>
              <a:rPr lang="en-GB" dirty="0" smtClean="0"/>
              <a:t> African Network of Experts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068" y="5604053"/>
            <a:ext cx="8844985" cy="1255728"/>
          </a:xfrm>
          <a:solidFill>
            <a:schemeClr val="bg1"/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 dirty="0" smtClean="0"/>
              <a:t>&gt;30 African experts</a:t>
            </a:r>
          </a:p>
          <a:p>
            <a:pPr>
              <a:spcBef>
                <a:spcPts val="0"/>
              </a:spcBef>
            </a:pPr>
            <a:r>
              <a:rPr lang="en-GB" sz="1400" dirty="0" smtClean="0"/>
              <a:t>Provide seasonal factors to increase accuracy of estimates </a:t>
            </a:r>
            <a:r>
              <a:rPr lang="en-GB" sz="1400" i="1" dirty="0" smtClean="0"/>
              <a:t>(e.g. damp weather at harvest, % of crop retained for farm storage, length of storage period, number of harvest, LGB infestation)</a:t>
            </a:r>
          </a:p>
          <a:p>
            <a:pPr>
              <a:spcBef>
                <a:spcPts val="0"/>
              </a:spcBef>
            </a:pPr>
            <a:r>
              <a:rPr lang="en-GB" sz="1400" dirty="0" smtClean="0"/>
              <a:t>Provide seasonal crop data</a:t>
            </a:r>
          </a:p>
          <a:p>
            <a:pPr>
              <a:spcBef>
                <a:spcPts val="0"/>
              </a:spcBef>
            </a:pPr>
            <a:r>
              <a:rPr lang="en-GB" sz="1400" dirty="0" smtClean="0"/>
              <a:t>Provide “country narratives” to give context</a:t>
            </a:r>
          </a:p>
          <a:p>
            <a:pPr>
              <a:spcBef>
                <a:spcPts val="0"/>
              </a:spcBef>
            </a:pPr>
            <a:r>
              <a:rPr lang="en-GB" sz="1400" dirty="0" smtClean="0"/>
              <a:t>APHLIS champions</a:t>
            </a:r>
            <a:endParaRPr lang="en-GB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B283-6047-4287-89D8-05B895BD561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76" y="1965686"/>
            <a:ext cx="3644325" cy="272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5246"/>
          <a:stretch/>
        </p:blipFill>
        <p:spPr>
          <a:xfrm>
            <a:off x="342901" y="1083238"/>
            <a:ext cx="8547099" cy="45208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24201" y="1083238"/>
            <a:ext cx="619799" cy="313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8"/>
          <p:cNvGrpSpPr/>
          <p:nvPr/>
        </p:nvGrpSpPr>
        <p:grpSpPr bwMode="auto">
          <a:xfrm>
            <a:off x="611560" y="1465038"/>
            <a:ext cx="2960746" cy="2251994"/>
            <a:chOff x="4950061" y="1497949"/>
            <a:chExt cx="2403089" cy="1674490"/>
          </a:xfrm>
          <a:solidFill>
            <a:schemeClr val="tx1">
              <a:lumMod val="85000"/>
            </a:schemeClr>
          </a:solidFill>
        </p:grpSpPr>
        <p:pic>
          <p:nvPicPr>
            <p:cNvPr id="5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3261" y="1497949"/>
              <a:ext cx="1719293" cy="14048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03"/>
            <p:cNvSpPr>
              <a:spLocks noChangeArrowheads="1"/>
            </p:cNvSpPr>
            <p:nvPr/>
          </p:nvSpPr>
          <p:spPr bwMode="auto">
            <a:xfrm>
              <a:off x="4950061" y="2943589"/>
              <a:ext cx="2403089" cy="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5E5E5E"/>
                  </a:solidFill>
                  <a:latin typeface="Arial" charset="0"/>
                  <a:cs typeface="Arial" charset="0"/>
                </a:rPr>
                <a:t>Network of local experts</a:t>
              </a:r>
              <a:endParaRPr lang="en-US" sz="2000" dirty="0">
                <a:solidFill>
                  <a:srgbClr val="5E5E5E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177" name="Rectangle 201"/>
          <p:cNvSpPr>
            <a:spLocks noChangeArrowheads="1"/>
          </p:cNvSpPr>
          <p:nvPr/>
        </p:nvSpPr>
        <p:spPr bwMode="auto">
          <a:xfrm>
            <a:off x="5004048" y="3356985"/>
            <a:ext cx="2288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5E5E5E"/>
                </a:solidFill>
              </a:rPr>
              <a:t>    </a:t>
            </a:r>
            <a:r>
              <a:rPr lang="en-US" altLang="en-US" sz="2400" b="1" dirty="0">
                <a:solidFill>
                  <a:srgbClr val="5E5E5E"/>
                </a:solidFill>
              </a:rPr>
              <a:t>PHL database </a:t>
            </a:r>
            <a:endParaRPr lang="en-US" altLang="en-US" sz="2400" dirty="0">
              <a:solidFill>
                <a:srgbClr val="5E5E5E"/>
              </a:solidFill>
            </a:endParaRP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3635896" y="2605945"/>
            <a:ext cx="1430133" cy="0"/>
          </a:xfrm>
          <a:prstGeom prst="straightConnector1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3" name="Content Placeholder 13"/>
          <p:cNvSpPr txBox="1">
            <a:spLocks/>
          </p:cNvSpPr>
          <p:nvPr/>
        </p:nvSpPr>
        <p:spPr>
          <a:xfrm>
            <a:off x="4794448" y="3886200"/>
            <a:ext cx="381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5E5E5E"/>
                </a:solidFill>
                <a:latin typeface="+mn-lt"/>
                <a:cs typeface="SimSun" pitchFamily="2" charset="-122"/>
              </a:rPr>
              <a:t>Stores key data </a:t>
            </a:r>
          </a:p>
          <a:p>
            <a:pPr marL="800100" lvl="1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5E5E5E"/>
                </a:solidFill>
                <a:latin typeface="+mn-lt"/>
                <a:cs typeface="SimSun" pitchFamily="2" charset="-122"/>
              </a:rPr>
              <a:t>Production/yield</a:t>
            </a:r>
          </a:p>
          <a:p>
            <a:pPr marL="800100" lvl="1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5E5E5E"/>
                </a:solidFill>
                <a:latin typeface="+mn-lt"/>
                <a:cs typeface="SimSun" pitchFamily="2" charset="-122"/>
              </a:rPr>
              <a:t>Rainfall</a:t>
            </a:r>
          </a:p>
          <a:p>
            <a:pPr marL="800100" lvl="1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5E5E5E"/>
                </a:solidFill>
                <a:latin typeface="+mn-lt"/>
                <a:cs typeface="SimSun" pitchFamily="2" charset="-122"/>
              </a:rPr>
              <a:t>Climatic extremes etc</a:t>
            </a:r>
          </a:p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5E5E5E"/>
                </a:solidFill>
                <a:latin typeface="+mn-lt"/>
                <a:cs typeface="SimSun" pitchFamily="2" charset="-122"/>
              </a:rPr>
              <a:t>Is accessible by network</a:t>
            </a:r>
          </a:p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5E5E5E"/>
                </a:solidFill>
                <a:latin typeface="+mn-lt"/>
                <a:cs typeface="SimSun" pitchFamily="2" charset="-122"/>
              </a:rPr>
              <a:t>Annual up-dates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APHLIS Database</a:t>
            </a:r>
            <a:endParaRPr lang="en-GB" dirty="0"/>
          </a:p>
        </p:txBody>
      </p:sp>
      <p:pic>
        <p:nvPicPr>
          <p:cNvPr id="7181" name="Picture 13" descr="Image result for data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12" y="1988840"/>
            <a:ext cx="1223497" cy="13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3" name="Group 10"/>
          <p:cNvGrpSpPr>
            <a:grpSpLocks/>
          </p:cNvGrpSpPr>
          <p:nvPr/>
        </p:nvGrpSpPr>
        <p:grpSpPr bwMode="auto">
          <a:xfrm>
            <a:off x="5292080" y="1196752"/>
            <a:ext cx="2318776" cy="2378868"/>
            <a:chOff x="3453925" y="2021200"/>
            <a:chExt cx="1386522" cy="1102047"/>
          </a:xfrm>
        </p:grpSpPr>
        <p:pic>
          <p:nvPicPr>
            <p:cNvPr id="8204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665" y="2021200"/>
              <a:ext cx="1236415" cy="1102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Rectangle 202"/>
            <p:cNvSpPr>
              <a:spLocks noChangeArrowheads="1"/>
            </p:cNvSpPr>
            <p:nvPr/>
          </p:nvSpPr>
          <p:spPr bwMode="auto">
            <a:xfrm>
              <a:off x="3453925" y="2888529"/>
              <a:ext cx="1386522" cy="17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2400" b="1" dirty="0" smtClean="0">
                  <a:solidFill>
                    <a:srgbClr val="5E5E5E"/>
                  </a:solidFill>
                </a:rPr>
                <a:t>PHL calculator </a:t>
              </a:r>
              <a:endParaRPr lang="en-US" altLang="en-US" sz="2400" b="1" dirty="0">
                <a:solidFill>
                  <a:srgbClr val="5E5E5E"/>
                </a:solidFill>
              </a:endParaRPr>
            </a:p>
          </p:txBody>
        </p:sp>
      </p:grpSp>
      <p:sp>
        <p:nvSpPr>
          <p:cNvPr id="13" name="Content Placeholder 17"/>
          <p:cNvSpPr txBox="1">
            <a:spLocks/>
          </p:cNvSpPr>
          <p:nvPr/>
        </p:nvSpPr>
        <p:spPr>
          <a:xfrm>
            <a:off x="4788024" y="3779838"/>
            <a:ext cx="4032448" cy="1982129"/>
          </a:xfrm>
          <a:prstGeom prst="rect">
            <a:avLst/>
          </a:prstGeom>
          <a:noFill/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5E5E5E"/>
                </a:solidFill>
                <a:latin typeface="+mn-lt"/>
                <a:cs typeface="SimSun" pitchFamily="2" charset="-122"/>
              </a:rPr>
              <a:t>Estimates cumulative weight loss from production</a:t>
            </a: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5E5E5E"/>
                </a:solidFill>
                <a:latin typeface="+mn-lt"/>
                <a:cs typeface="SimSun" pitchFamily="2" charset="-122"/>
              </a:rPr>
              <a:t>Uses figures for loss from literature and from </a:t>
            </a:r>
            <a:r>
              <a:rPr lang="en-US" sz="2000" kern="0" dirty="0" smtClean="0">
                <a:solidFill>
                  <a:srgbClr val="5E5E5E"/>
                </a:solidFill>
                <a:latin typeface="+mn-lt"/>
                <a:cs typeface="SimSun" pitchFamily="2" charset="-122"/>
              </a:rPr>
              <a:t>network</a:t>
            </a:r>
            <a:endParaRPr lang="en-US" sz="2000" kern="0" dirty="0">
              <a:solidFill>
                <a:srgbClr val="5E5E5E"/>
              </a:solidFill>
              <a:latin typeface="+mn-lt"/>
              <a:cs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APHLIS Calculator</a:t>
            </a:r>
            <a:endParaRPr lang="en-GB" dirty="0"/>
          </a:p>
        </p:txBody>
      </p:sp>
      <p:sp>
        <p:nvSpPr>
          <p:cNvPr id="15" name="Rectangle 201"/>
          <p:cNvSpPr>
            <a:spLocks noChangeArrowheads="1"/>
          </p:cNvSpPr>
          <p:nvPr/>
        </p:nvSpPr>
        <p:spPr bwMode="auto">
          <a:xfrm>
            <a:off x="1131553" y="3050326"/>
            <a:ext cx="2288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5E5E5E"/>
                </a:solidFill>
              </a:rPr>
              <a:t>    </a:t>
            </a:r>
            <a:r>
              <a:rPr lang="en-US" altLang="en-US" sz="2400" b="1" dirty="0">
                <a:solidFill>
                  <a:srgbClr val="5E5E5E"/>
                </a:solidFill>
              </a:rPr>
              <a:t>PHL database </a:t>
            </a:r>
            <a:endParaRPr lang="en-US" altLang="en-US" sz="2400" dirty="0">
              <a:solidFill>
                <a:srgbClr val="5E5E5E"/>
              </a:solidFill>
            </a:endParaRPr>
          </a:p>
        </p:txBody>
      </p:sp>
      <p:pic>
        <p:nvPicPr>
          <p:cNvPr id="16" name="Picture 13" descr="Image result for data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17" y="1682181"/>
            <a:ext cx="1223497" cy="13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3275856" y="2564904"/>
            <a:ext cx="1800200" cy="0"/>
          </a:xfrm>
          <a:prstGeom prst="straightConnector1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8" r="51065"/>
          <a:stretch/>
        </p:blipFill>
        <p:spPr bwMode="auto">
          <a:xfrm>
            <a:off x="799823" y="3108410"/>
            <a:ext cx="2126914" cy="149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77"/>
          <p:cNvSpPr txBox="1">
            <a:spLocks noChangeArrowheads="1"/>
          </p:cNvSpPr>
          <p:nvPr/>
        </p:nvSpPr>
        <p:spPr bwMode="auto">
          <a:xfrm>
            <a:off x="292529" y="1177261"/>
            <a:ext cx="8239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5E5E5E"/>
                </a:solidFill>
                <a:latin typeface="+mn-lt"/>
              </a:rPr>
              <a:t>The </a:t>
            </a:r>
            <a:r>
              <a:rPr lang="en-GB" altLang="en-US" sz="2400" dirty="0" smtClean="0">
                <a:solidFill>
                  <a:srgbClr val="5E5E5E"/>
                </a:solidFill>
                <a:latin typeface="+mn-lt"/>
              </a:rPr>
              <a:t>website displays </a:t>
            </a:r>
            <a:r>
              <a:rPr lang="en-GB" altLang="en-US" sz="2400" dirty="0">
                <a:solidFill>
                  <a:srgbClr val="5E5E5E"/>
                </a:solidFill>
                <a:latin typeface="+mn-lt"/>
              </a:rPr>
              <a:t>PHL estimates and key data</a:t>
            </a:r>
          </a:p>
        </p:txBody>
      </p:sp>
      <p:sp>
        <p:nvSpPr>
          <p:cNvPr id="9226" name="Rectangle 61"/>
          <p:cNvSpPr>
            <a:spLocks noChangeArrowheads="1"/>
          </p:cNvSpPr>
          <p:nvPr/>
        </p:nvSpPr>
        <p:spPr bwMode="auto">
          <a:xfrm>
            <a:off x="564350" y="4841285"/>
            <a:ext cx="27115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5E5E5E"/>
                </a:solidFill>
                <a:latin typeface="+mn-lt"/>
              </a:rPr>
              <a:t>Losses by crop country &amp; provinces</a:t>
            </a:r>
            <a:endParaRPr lang="en-US" altLang="en-US" sz="2400" dirty="0">
              <a:solidFill>
                <a:srgbClr val="5E5E5E"/>
              </a:solidFill>
              <a:latin typeface="+mn-lt"/>
            </a:endParaRPr>
          </a:p>
        </p:txBody>
      </p:sp>
      <p:sp>
        <p:nvSpPr>
          <p:cNvPr id="9235" name="Rectangle 45"/>
          <p:cNvSpPr>
            <a:spLocks noChangeArrowheads="1"/>
          </p:cNvSpPr>
          <p:nvPr/>
        </p:nvSpPr>
        <p:spPr bwMode="auto">
          <a:xfrm>
            <a:off x="5507930" y="4841285"/>
            <a:ext cx="31656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5E5E5E"/>
                </a:solidFill>
                <a:latin typeface="+mn-lt"/>
              </a:rPr>
              <a:t>Maps of PHLs &amp; other </a:t>
            </a:r>
            <a:r>
              <a:rPr lang="en-US" altLang="en-US" sz="2400" dirty="0">
                <a:solidFill>
                  <a:srgbClr val="5E5E5E"/>
                </a:solidFill>
                <a:latin typeface="+mn-lt"/>
              </a:rPr>
              <a:t>data</a:t>
            </a:r>
          </a:p>
        </p:txBody>
      </p:sp>
      <p:pic>
        <p:nvPicPr>
          <p:cNvPr id="9236" name="Picture 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ED3D6"/>
              </a:clrFrom>
              <a:clrTo>
                <a:srgbClr val="CED3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78" y="3021412"/>
            <a:ext cx="1295402" cy="167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005970"/>
            <a:ext cx="2584928" cy="243251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APHLIS website – www.aphlis.net</a:t>
            </a:r>
            <a:endParaRPr lang="en-GB" dirty="0"/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5510065" y="3393426"/>
            <a:ext cx="790126" cy="251598"/>
          </a:xfrm>
          <a:prstGeom prst="straightConnector1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H="1">
            <a:off x="2577618" y="3393426"/>
            <a:ext cx="772853" cy="323606"/>
          </a:xfrm>
          <a:prstGeom prst="straightConnector1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8" name="Picture 30" descr="C:\Documents and Settings\hr19\Local Settings\Temporary Internet Files\Content.IE5\91ZZMW6L\j044173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8227"/>
            <a:ext cx="1764829" cy="176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9" name="TextBox 33"/>
          <p:cNvSpPr txBox="1">
            <a:spLocks noChangeArrowheads="1"/>
          </p:cNvSpPr>
          <p:nvPr/>
        </p:nvSpPr>
        <p:spPr bwMode="auto">
          <a:xfrm>
            <a:off x="343010" y="3767740"/>
            <a:ext cx="17425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solidFill>
                  <a:srgbClr val="5E5E5E"/>
                </a:solidFill>
                <a:latin typeface="+mn-lt"/>
              </a:rPr>
              <a:t>User guide &amp; other documents</a:t>
            </a:r>
            <a:endParaRPr lang="en-GB" altLang="en-US" sz="2400" b="1" dirty="0">
              <a:solidFill>
                <a:srgbClr val="5E5E5E"/>
              </a:solidFill>
              <a:latin typeface="+mn-lt"/>
            </a:endParaRPr>
          </a:p>
        </p:txBody>
      </p:sp>
      <p:sp>
        <p:nvSpPr>
          <p:cNvPr id="15" name="Content Placeholder 44"/>
          <p:cNvSpPr txBox="1">
            <a:spLocks/>
          </p:cNvSpPr>
          <p:nvPr/>
        </p:nvSpPr>
        <p:spPr>
          <a:xfrm>
            <a:off x="2486258" y="4611422"/>
            <a:ext cx="1797710" cy="823913"/>
          </a:xfrm>
          <a:prstGeom prst="rect">
            <a:avLst/>
          </a:prstGeom>
          <a:noFill/>
        </p:spPr>
        <p:txBody>
          <a:bodyPr/>
          <a:lstStyle/>
          <a:p>
            <a:pPr marL="182563" indent="-1825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5E5E5E"/>
                </a:solidFill>
                <a:latin typeface="+mn-lt"/>
                <a:cs typeface="SimSun" pitchFamily="2" charset="-122"/>
              </a:rPr>
              <a:t>Allows users to enter own figures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Available downloads</a:t>
            </a:r>
            <a:endParaRPr lang="en-GB" dirty="0"/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58" y="2060848"/>
            <a:ext cx="1879970" cy="216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202"/>
          <p:cNvSpPr>
            <a:spLocks noChangeArrowheads="1"/>
          </p:cNvSpPr>
          <p:nvPr/>
        </p:nvSpPr>
        <p:spPr bwMode="auto">
          <a:xfrm>
            <a:off x="2414632" y="3813906"/>
            <a:ext cx="2183055" cy="7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5E5E5E"/>
                </a:solidFill>
                <a:latin typeface="+mn-lt"/>
              </a:rPr>
              <a:t>PHL calculator spreadsheet </a:t>
            </a:r>
            <a:endParaRPr lang="en-US" altLang="en-US" sz="2400" b="1" dirty="0">
              <a:solidFill>
                <a:srgbClr val="5E5E5E"/>
              </a:solidFill>
              <a:latin typeface="+mn-lt"/>
            </a:endParaRPr>
          </a:p>
        </p:txBody>
      </p:sp>
      <p:sp>
        <p:nvSpPr>
          <p:cNvPr id="34" name="Rectangle 45"/>
          <p:cNvSpPr>
            <a:spLocks noChangeArrowheads="1"/>
          </p:cNvSpPr>
          <p:nvPr/>
        </p:nvSpPr>
        <p:spPr bwMode="auto">
          <a:xfrm>
            <a:off x="4818989" y="3995772"/>
            <a:ext cx="17692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5E5E5E"/>
                </a:solidFill>
                <a:latin typeface="+mn-lt"/>
              </a:rPr>
              <a:t>Losses maps</a:t>
            </a:r>
          </a:p>
        </p:txBody>
      </p:sp>
      <p:pic>
        <p:nvPicPr>
          <p:cNvPr id="35" name="Picture 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ED3D6"/>
              </a:clrFrom>
              <a:clrTo>
                <a:srgbClr val="CED3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98" y="2115408"/>
            <a:ext cx="1295402" cy="167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8" r="51065"/>
          <a:stretch/>
        </p:blipFill>
        <p:spPr bwMode="auto">
          <a:xfrm>
            <a:off x="6876256" y="2425222"/>
            <a:ext cx="1804335" cy="127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6924747" y="3851756"/>
            <a:ext cx="17692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5E5E5E"/>
                </a:solidFill>
                <a:latin typeface="+mn-lt"/>
              </a:rPr>
              <a:t>Losses </a:t>
            </a:r>
            <a:r>
              <a:rPr lang="en-US" altLang="en-US" sz="2400" b="1" dirty="0" smtClean="0">
                <a:solidFill>
                  <a:srgbClr val="5E5E5E"/>
                </a:solidFill>
                <a:latin typeface="+mn-lt"/>
              </a:rPr>
              <a:t>data tables</a:t>
            </a:r>
            <a:endParaRPr lang="en-US" altLang="en-US" sz="2400" b="1" dirty="0">
              <a:solidFill>
                <a:srgbClr val="5E5E5E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APHLI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APHLIS" id="{3862D608-2E5E-49C9-BD96-FDB8AB746924}" vid="{30E91AA3-8F4B-4274-9495-940B89F8E04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5821</TotalTime>
  <Words>828</Words>
  <Application>Microsoft Office PowerPoint</Application>
  <PresentationFormat>On-screen Show (4:3)</PresentationFormat>
  <Paragraphs>206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SimSun</vt:lpstr>
      <vt:lpstr>Arial</vt:lpstr>
      <vt:lpstr>Calibri</vt:lpstr>
      <vt:lpstr>Times New Roman</vt:lpstr>
      <vt:lpstr>ThemeAPHLIS</vt:lpstr>
      <vt:lpstr>APHLIS+</vt:lpstr>
      <vt:lpstr>What we will cover</vt:lpstr>
      <vt:lpstr>What is APHLIS?</vt:lpstr>
      <vt:lpstr>What does APHLIS offer?</vt:lpstr>
      <vt:lpstr>APHLIS African Network of Experts</vt:lpstr>
      <vt:lpstr>APHLIS Database</vt:lpstr>
      <vt:lpstr>APHLIS Calculator</vt:lpstr>
      <vt:lpstr>The APHLIS website – www.aphlis.net</vt:lpstr>
      <vt:lpstr>Available downloads</vt:lpstr>
      <vt:lpstr>Accessing APHLIS loss estimates</vt:lpstr>
      <vt:lpstr>Loss tables</vt:lpstr>
      <vt:lpstr>Loss tables by cereal type and country</vt:lpstr>
      <vt:lpstr>Loss tables by cereal type and province</vt:lpstr>
      <vt:lpstr>The PHLs are also displayed on maps</vt:lpstr>
      <vt:lpstr>The downloadable calculator</vt:lpstr>
      <vt:lpstr>The downloadable calculator</vt:lpstr>
      <vt:lpstr>What is APHLIS+? A bigger and better APHLIS</vt:lpstr>
      <vt:lpstr>Expanding APHLIS</vt:lpstr>
      <vt:lpstr>Conclusions </vt:lpstr>
      <vt:lpstr>Conclusions </vt:lpstr>
      <vt:lpstr>Conclusions</vt:lpstr>
    </vt:vector>
  </TitlesOfParts>
  <Company>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Jan Priebe</cp:lastModifiedBy>
  <cp:revision>313</cp:revision>
  <dcterms:created xsi:type="dcterms:W3CDTF">2010-01-19T07:17:07Z</dcterms:created>
  <dcterms:modified xsi:type="dcterms:W3CDTF">2017-03-17T12:42:50Z</dcterms:modified>
</cp:coreProperties>
</file>